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98" y="1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1890789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Based on assessment of three components of local resource availability for breeding</a:t>
            </a:r>
          </a:p>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Created a climate niche model using climate data and species occurrence data and </a:t>
            </a:r>
          </a:p>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30 rep species selected because they typify lifecycles or habitat requirements for a larger group, are sensitive to landscape changes, and because it’s actually possible to monitor them.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Species selected because they typify lifecycles or habitat requirements for a larger group, are sensitive to landscape changes, and can be monitored feasibly.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Show relatively high value for wood turtle and associated species, and potentially good places to prioritize or at least take a closer look. </a:t>
            </a:r>
          </a:p>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a:solidFill>
                  <a:schemeClr val="dk1"/>
                </a:solidFill>
              </a:rPr>
              <a:t>“The representative species models are particularly important, as they give us some predictive ability to determine where our focal species occur. We can’t always get to a site in the breeding season, even if there are species of greatest conservation need present. So the models help get us there.”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Habitat loss, watershed habitat loss, road traffic, mowing and plowing, edge effects, watershed road salt, nutrient enrichment, watershed imperviousness, dams, biotic alterations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Connectedness, aquatic connectedness, similarity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Font typeface="Arial"/>
              <a:buNone/>
            </a:pPr>
            <a:endParaRPr/>
          </a:p>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Only compares sites to sites of the same ecological system type. So the blue shading indicates the best across all types. Blue would never only be hardwood conifer forest, because conserving only that type of system wouldn’t get you very far in sustaining long-term ecological integrity.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Available at regional, state, HUC 6, and Ecoregional scales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Identify sites capable of supporting ecological processes necessary to sustain biodiversity.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t>LCCs exist because fish, wildlife, and natural processes don’t adhere to political boundaries. Neither should our measures to protect them. If you are here, I don’t need to sell you on that point. Approaching conservation of the Hudson River at the estuary scale makes more sense than through the municipalities that border the river alone. </a:t>
            </a:r>
          </a:p>
          <a:p>
            <a:pPr lvl="0" rtl="0">
              <a:spcBef>
                <a:spcPts val="0"/>
              </a:spcBef>
              <a:buClr>
                <a:schemeClr val="dk1"/>
              </a:buClr>
              <a:buFont typeface="Arial"/>
              <a:buNone/>
            </a:pPr>
            <a:endParaRPr/>
          </a:p>
          <a:p>
            <a:pPr lvl="0" rtl="0">
              <a:spcBef>
                <a:spcPts val="0"/>
              </a:spcBef>
              <a:buClr>
                <a:schemeClr val="dk1"/>
              </a:buClr>
              <a:buSzPct val="100000"/>
              <a:buFont typeface="Arial"/>
              <a:buNone/>
            </a:pPr>
            <a:r>
              <a:rPr lang="en"/>
              <a:t>While biggers scales make ecological sense, they present logistical challenges. </a:t>
            </a:r>
            <a:r>
              <a:rPr lang="en">
                <a:solidFill>
                  <a:schemeClr val="dk1"/>
                </a:solidFill>
              </a:rPr>
              <a:t>The LCC Network was conceived of as a means of addressing conservation challenges are are larger than any one organization,</a:t>
            </a: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You cannot parse out the ecological systems looking at IEI alone. That’s where the LCC tech support comes in handy.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a:solidFill>
                  <a:schemeClr val="dk1"/>
                </a:solidFill>
                <a:latin typeface="Calibri"/>
                <a:ea typeface="Calibri"/>
                <a:cs typeface="Calibri"/>
                <a:sym typeface="Calibri"/>
              </a:rPr>
              <a:t>20 organizations partnering to develop a landscape conservation design for the Connecticut River Watershed LCD, identifying a network of lands and waters that can help sustain important habitats and species into the future. Among the products of this effort are Landscape Capability layers for 15 representative species, including black bear.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0" name="Shape 3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Crossing data, structure data, and photos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0" name="Shape 3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Strength in numbers for the enormous job of assessing thousands of road-stream crossings across the region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100000"/>
              <a:buFont typeface="Arial"/>
              <a:buNone/>
            </a:pPr>
            <a:r>
              <a:rPr lang="en"/>
              <a:t>Like the 22 others in the Network, </a:t>
            </a:r>
            <a:r>
              <a:rPr lang="en">
                <a:solidFill>
                  <a:schemeClr val="dk1"/>
                </a:solidFill>
              </a:rPr>
              <a:t>the NALCC brings partners together to identify shared goals, and then provides the scientific and technical support for them to meet them in the context of climate and land-use change. </a:t>
            </a:r>
          </a:p>
          <a:p>
            <a:pPr lvl="0">
              <a:lnSpc>
                <a:spcPct val="115000"/>
              </a:lnSpc>
              <a:spcBef>
                <a:spcPts val="0"/>
              </a:spcBef>
              <a:spcAft>
                <a:spcPts val="1600"/>
              </a:spcAft>
              <a:buClr>
                <a:schemeClr val="dk1"/>
              </a:buClr>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“I’m part of a group called interact that is an interagency group – DOT, FW, DEC – and the purpose is to try to get better crossing for culverts. Because we have limited funding, and replacements often cost about four times as much as a repair, I’m really interested in finding out how to prioritize the ones that are most important to replace.”</a:t>
            </a:r>
          </a:p>
          <a:p>
            <a:pPr lvl="0" rtl="0">
              <a:spcBef>
                <a:spcPts val="0"/>
              </a:spcBef>
              <a:buNone/>
            </a:pPr>
            <a:endParaRPr/>
          </a:p>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Accessing the tools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Technical experts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Our homebase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100000"/>
              <a:buFont typeface="Arial"/>
              <a:buNone/>
            </a:pPr>
            <a:r>
              <a:rPr lang="en"/>
              <a:t>The result is tools that designed to meet partner needs, and inform real work on the ground.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100000"/>
              <a:buFont typeface="Arial"/>
              <a:buNone/>
            </a:pPr>
            <a:r>
              <a:rPr lang="en"/>
              <a:t>In the Hudson Estuary, that work involves identifying high quality habitat for important species, restoring aquatic connectivity, and increasing community resilience to flooding from intense storms associated with climate change.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It would be challenging to model all species of interest, so we focus on a subset of species that speak for those with similar needs. </a:t>
            </a:r>
          </a:p>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32675" y="744575"/>
            <a:ext cx="8365799" cy="2583599"/>
          </a:xfrm>
          <a:prstGeom prst="rect">
            <a:avLst/>
          </a:prstGeom>
        </p:spPr>
        <p:txBody>
          <a:bodyPr lIns="91425" tIns="91425" rIns="91425" bIns="91425" anchor="b" anchorCtr="0"/>
          <a:lstStyle>
            <a:lvl1pPr>
              <a:spcBef>
                <a:spcPts val="0"/>
              </a:spcBef>
              <a:buSzPct val="54166"/>
              <a:defRPr sz="9600" b="1">
                <a:solidFill>
                  <a:schemeClr val="dk2"/>
                </a:solidFill>
              </a:defRPr>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611625" y="3328225"/>
            <a:ext cx="8086499" cy="653100"/>
          </a:xfrm>
          <a:prstGeom prst="rect">
            <a:avLst/>
          </a:prstGeom>
        </p:spPr>
        <p:txBody>
          <a:bodyPr lIns="91425" tIns="91425" rIns="91425" bIns="91425" anchor="t" anchorCtr="0"/>
          <a:lstStyle>
            <a:lvl1pPr>
              <a:lnSpc>
                <a:spcPct val="100000"/>
              </a:lnSpc>
              <a:spcBef>
                <a:spcPts val="0"/>
              </a:spcBef>
              <a:spcAft>
                <a:spcPts val="0"/>
              </a:spcAft>
              <a:buSzPct val="93333"/>
              <a:buNone/>
              <a:defRPr sz="3000" b="1">
                <a:solidFill>
                  <a:schemeClr val="lt2"/>
                </a:solidFill>
              </a:defRPr>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grpSp>
        <p:nvGrpSpPr>
          <p:cNvPr id="12" name="Shape 12"/>
          <p:cNvGrpSpPr/>
          <p:nvPr/>
        </p:nvGrpSpPr>
        <p:grpSpPr>
          <a:xfrm>
            <a:off x="0" y="3328193"/>
            <a:ext cx="8720815" cy="1813526"/>
            <a:chOff x="0" y="3328193"/>
            <a:chExt cx="8720815" cy="1813526"/>
          </a:xfrm>
        </p:grpSpPr>
        <p:sp>
          <p:nvSpPr>
            <p:cNvPr id="13" name="Shape 13"/>
            <p:cNvSpPr/>
            <p:nvPr/>
          </p:nvSpPr>
          <p:spPr>
            <a:xfrm>
              <a:off x="0" y="3328193"/>
              <a:ext cx="8698199" cy="653100"/>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pic>
          <p:nvPicPr>
            <p:cNvPr id="14" name="Shape 14"/>
            <p:cNvPicPr preferRelativeResize="0"/>
            <p:nvPr/>
          </p:nvPicPr>
          <p:blipFill rotWithShape="1">
            <a:blip r:embed="rId2">
              <a:alphaModFix/>
            </a:blip>
            <a:srcRect l="4879"/>
            <a:stretch/>
          </p:blipFill>
          <p:spPr>
            <a:xfrm>
              <a:off x="0" y="4638852"/>
              <a:ext cx="8720815" cy="502867"/>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b="1"/>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66" name="Shape 66"/>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67" name="Shape 6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68" name="Shape 68"/>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9"/>
        <p:cNvGrpSpPr/>
        <p:nvPr/>
      </p:nvGrpSpPr>
      <p:grpSpPr>
        <a:xfrm>
          <a:off x="0" y="0"/>
          <a:ext cx="0" cy="0"/>
          <a:chOff x="0" y="0"/>
          <a:chExt cx="0" cy="0"/>
        </a:xfrm>
      </p:grpSpPr>
      <p:sp>
        <p:nvSpPr>
          <p:cNvPr id="70" name="Shape 7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934025"/>
            <a:ext cx="8520599" cy="3047099"/>
          </a:xfrm>
          <a:prstGeom prst="rect">
            <a:avLst/>
          </a:prstGeom>
        </p:spPr>
        <p:txBody>
          <a:bodyPr lIns="91425" tIns="91425" rIns="91425" bIns="91425" anchor="b" anchorCtr="0"/>
          <a:lstStyle>
            <a:lvl1pPr>
              <a:spcBef>
                <a:spcPts val="0"/>
              </a:spcBef>
              <a:buSzPct val="75000"/>
              <a:defRPr sz="4800" b="1">
                <a:solidFill>
                  <a:schemeClr val="lt2"/>
                </a:solidFill>
              </a:defRPr>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7" name="Shape 1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18" name="Shape 18"/>
          <p:cNvPicPr preferRelativeResize="0"/>
          <p:nvPr/>
        </p:nvPicPr>
        <p:blipFill rotWithShape="1">
          <a:blip r:embed="rId2">
            <a:alphaModFix/>
          </a:blip>
          <a:srcRect l="4879"/>
          <a:stretch/>
        </p:blipFill>
        <p:spPr>
          <a:xfrm>
            <a:off x="0" y="4638852"/>
            <a:ext cx="8720815" cy="502867"/>
          </a:xfrm>
          <a:prstGeom prst="rect">
            <a:avLst/>
          </a:prstGeom>
          <a:noFill/>
          <a:ln>
            <a:noFill/>
          </a:ln>
        </p:spPr>
      </p:pic>
      <p:sp>
        <p:nvSpPr>
          <p:cNvPr id="19" name="Shape 19"/>
          <p:cNvSpPr/>
          <p:nvPr/>
        </p:nvSpPr>
        <p:spPr>
          <a:xfrm>
            <a:off x="0" y="934025"/>
            <a:ext cx="8698199" cy="30470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115475"/>
            <a:ext cx="8520599" cy="1150199"/>
          </a:xfrm>
          <a:prstGeom prst="rect">
            <a:avLst/>
          </a:prstGeom>
        </p:spPr>
        <p:txBody>
          <a:bodyPr lIns="91425" tIns="91425" rIns="91425" bIns="91425" anchor="b" anchorCtr="0"/>
          <a:lstStyle>
            <a:lvl1pPr>
              <a:spcBef>
                <a:spcPts val="0"/>
              </a:spcBef>
              <a:defRPr sz="4800" b="1">
                <a:solidFill>
                  <a:schemeClr val="lt2"/>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body" idx="1"/>
          </p:nvPr>
        </p:nvSpPr>
        <p:spPr>
          <a:xfrm>
            <a:off x="311700" y="1265675"/>
            <a:ext cx="8388899" cy="3593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grpSp>
        <p:nvGrpSpPr>
          <p:cNvPr id="24" name="Shape 24"/>
          <p:cNvGrpSpPr/>
          <p:nvPr/>
        </p:nvGrpSpPr>
        <p:grpSpPr>
          <a:xfrm>
            <a:off x="-8250" y="-25594"/>
            <a:ext cx="8706450" cy="5175623"/>
            <a:chOff x="-8250" y="-25594"/>
            <a:chExt cx="8706450" cy="5175623"/>
          </a:xfrm>
        </p:grpSpPr>
        <p:pic>
          <p:nvPicPr>
            <p:cNvPr id="25" name="Shape 25"/>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
          <p:nvSpPr>
            <p:cNvPr id="26" name="Shape 26"/>
            <p:cNvSpPr/>
            <p:nvPr/>
          </p:nvSpPr>
          <p:spPr>
            <a:xfrm>
              <a:off x="0" y="115475"/>
              <a:ext cx="8698199" cy="11501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115475"/>
            <a:ext cx="8520599" cy="1150199"/>
          </a:xfrm>
          <a:prstGeom prst="rect">
            <a:avLst/>
          </a:prstGeom>
        </p:spPr>
        <p:txBody>
          <a:bodyPr lIns="91425" tIns="91425" rIns="91425" bIns="91425" anchor="b" anchorCtr="0"/>
          <a:lstStyle>
            <a:lvl1pPr>
              <a:spcBef>
                <a:spcPts val="0"/>
              </a:spcBef>
              <a:defRPr sz="4800" b="1">
                <a:solidFill>
                  <a:schemeClr val="lt2"/>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9" name="Shape 29"/>
          <p:cNvSpPr txBox="1">
            <a:spLocks noGrp="1"/>
          </p:cNvSpPr>
          <p:nvPr>
            <p:ph type="body" idx="1"/>
          </p:nvPr>
        </p:nvSpPr>
        <p:spPr>
          <a:xfrm>
            <a:off x="311700" y="1265675"/>
            <a:ext cx="3992100" cy="3545099"/>
          </a:xfrm>
          <a:prstGeom prst="rect">
            <a:avLst/>
          </a:prstGeom>
        </p:spPr>
        <p:txBody>
          <a:bodyPr lIns="91425" tIns="91425" rIns="91425" bIns="91425" anchor="t" anchorCtr="0"/>
          <a:lstStyle>
            <a:lvl1pPr>
              <a:spcBef>
                <a:spcPts val="0"/>
              </a:spcBef>
              <a:defRPr/>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body" idx="2"/>
          </p:nvPr>
        </p:nvSpPr>
        <p:spPr>
          <a:xfrm>
            <a:off x="4695675" y="1265575"/>
            <a:ext cx="3992100" cy="3545099"/>
          </a:xfrm>
          <a:prstGeom prst="rect">
            <a:avLst/>
          </a:prstGeom>
        </p:spPr>
        <p:txBody>
          <a:bodyPr lIns="91425" tIns="91425" rIns="91425" bIns="91425" anchor="t" anchorCtr="0"/>
          <a:lstStyle>
            <a:lvl1pPr>
              <a:spcBef>
                <a:spcPts val="0"/>
              </a:spcBef>
              <a:defRPr/>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grpSp>
        <p:nvGrpSpPr>
          <p:cNvPr id="32" name="Shape 32"/>
          <p:cNvGrpSpPr/>
          <p:nvPr/>
        </p:nvGrpSpPr>
        <p:grpSpPr>
          <a:xfrm>
            <a:off x="-8250" y="-25594"/>
            <a:ext cx="8706450" cy="5175623"/>
            <a:chOff x="-8250" y="-25594"/>
            <a:chExt cx="8706450" cy="5175623"/>
          </a:xfrm>
        </p:grpSpPr>
        <p:pic>
          <p:nvPicPr>
            <p:cNvPr id="33" name="Shape 33"/>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
          <p:nvSpPr>
            <p:cNvPr id="34" name="Shape 34"/>
            <p:cNvSpPr/>
            <p:nvPr/>
          </p:nvSpPr>
          <p:spPr>
            <a:xfrm>
              <a:off x="0" y="115475"/>
              <a:ext cx="8698199" cy="11501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115325"/>
            <a:ext cx="8520599" cy="1150199"/>
          </a:xfrm>
          <a:prstGeom prst="rect">
            <a:avLst/>
          </a:prstGeom>
        </p:spPr>
        <p:txBody>
          <a:bodyPr lIns="91425" tIns="91425" rIns="91425" bIns="91425" anchor="b" anchorCtr="0"/>
          <a:lstStyle>
            <a:lvl1pPr>
              <a:spcBef>
                <a:spcPts val="0"/>
              </a:spcBef>
              <a:defRPr sz="4800" b="1">
                <a:solidFill>
                  <a:schemeClr val="lt2"/>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7" name="Shape 3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38" name="Shape 38"/>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
        <p:nvSpPr>
          <p:cNvPr id="39" name="Shape 39"/>
          <p:cNvSpPr/>
          <p:nvPr/>
        </p:nvSpPr>
        <p:spPr>
          <a:xfrm>
            <a:off x="0" y="115475"/>
            <a:ext cx="8698199" cy="11501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311700" y="115475"/>
            <a:ext cx="8386500" cy="1150199"/>
          </a:xfrm>
          <a:prstGeom prst="rect">
            <a:avLst/>
          </a:prstGeom>
        </p:spPr>
        <p:txBody>
          <a:bodyPr lIns="91425" tIns="91425" rIns="91425" bIns="91425" anchor="b" anchorCtr="0"/>
          <a:lstStyle>
            <a:lvl1pPr>
              <a:spcBef>
                <a:spcPts val="0"/>
              </a:spcBef>
              <a:buSzPct val="50000"/>
              <a:defRPr sz="4800" b="1">
                <a:solidFill>
                  <a:schemeClr val="lt2"/>
                </a:solidFill>
              </a:defRPr>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42" name="Shape 42"/>
          <p:cNvSpPr txBox="1">
            <a:spLocks noGrp="1"/>
          </p:cNvSpPr>
          <p:nvPr>
            <p:ph type="body" idx="1"/>
          </p:nvPr>
        </p:nvSpPr>
        <p:spPr>
          <a:xfrm>
            <a:off x="311700" y="1440984"/>
            <a:ext cx="8386500" cy="465300"/>
          </a:xfrm>
          <a:prstGeom prst="rect">
            <a:avLst/>
          </a:prstGeom>
        </p:spPr>
        <p:txBody>
          <a:bodyPr lIns="91425" tIns="91425" rIns="91425" bIns="91425" anchor="t" anchorCtr="0"/>
          <a:lstStyle>
            <a:lvl1pPr>
              <a:spcBef>
                <a:spcPts val="0"/>
              </a:spcBef>
              <a:defRPr b="1"/>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43" name="Shape 4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44" name="Shape 44"/>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
        <p:nvSpPr>
          <p:cNvPr id="45" name="Shape 45"/>
          <p:cNvSpPr/>
          <p:nvPr/>
        </p:nvSpPr>
        <p:spPr>
          <a:xfrm>
            <a:off x="-19325" y="1402590"/>
            <a:ext cx="8720699" cy="519899"/>
          </a:xfrm>
          <a:prstGeom prst="rect">
            <a:avLst/>
          </a:prstGeom>
          <a:solidFill>
            <a:srgbClr val="CCCCCC"/>
          </a:solidFill>
          <a:ln>
            <a:noFill/>
          </a:ln>
        </p:spPr>
        <p:txBody>
          <a:bodyPr lIns="91425" tIns="91425" rIns="91425" bIns="91425" anchor="ctr" anchorCtr="0">
            <a:noAutofit/>
          </a:bodyPr>
          <a:lstStyle/>
          <a:p>
            <a:pPr>
              <a:spcBef>
                <a:spcPts val="0"/>
              </a:spcBef>
              <a:buNone/>
            </a:pPr>
            <a:endParaRPr/>
          </a:p>
        </p:txBody>
      </p:sp>
      <p:sp>
        <p:nvSpPr>
          <p:cNvPr id="46" name="Shape 46"/>
          <p:cNvSpPr/>
          <p:nvPr/>
        </p:nvSpPr>
        <p:spPr>
          <a:xfrm>
            <a:off x="0" y="115475"/>
            <a:ext cx="8698199" cy="11501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90250" y="450150"/>
            <a:ext cx="8031000" cy="4296599"/>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49" name="Shape 4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50" name="Shape 50"/>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1"/>
        <p:cNvGrpSpPr/>
        <p:nvPr/>
      </p:nvGrpSpPr>
      <p:grpSpPr>
        <a:xfrm>
          <a:off x="0" y="0"/>
          <a:ext cx="0" cy="0"/>
          <a:chOff x="0" y="0"/>
          <a:chExt cx="0" cy="0"/>
        </a:xfrm>
      </p:grpSpPr>
      <p:sp>
        <p:nvSpPr>
          <p:cNvPr id="52" name="Shape 52"/>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53" name="Shape 53"/>
          <p:cNvSpPr txBox="1">
            <a:spLocks noGrp="1"/>
          </p:cNvSpPr>
          <p:nvPr>
            <p:ph type="title"/>
          </p:nvPr>
        </p:nvSpPr>
        <p:spPr>
          <a:xfrm>
            <a:off x="265500" y="319875"/>
            <a:ext cx="4045199" cy="2395500"/>
          </a:xfrm>
          <a:prstGeom prst="rect">
            <a:avLst/>
          </a:prstGeom>
        </p:spPr>
        <p:txBody>
          <a:bodyPr lIns="91425" tIns="91425" rIns="91425" bIns="91425" anchor="b" anchorCtr="0"/>
          <a:lstStyle>
            <a:lvl1pPr>
              <a:spcBef>
                <a:spcPts val="0"/>
              </a:spcBef>
              <a:buSzPct val="87500"/>
              <a:defRPr sz="4800" b="1">
                <a:solidFill>
                  <a:srgbClr val="FFFFFF"/>
                </a:solidFill>
              </a:defRPr>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54" name="Shape 54"/>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nSpc>
                <a:spcPct val="100000"/>
              </a:lnSpc>
              <a:spcBef>
                <a:spcPts val="0"/>
              </a:spcBef>
              <a:spcAft>
                <a:spcPts val="0"/>
              </a:spcAft>
              <a:buNone/>
              <a:defRPr b="1"/>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55" name="Shape 55"/>
          <p:cNvSpPr txBox="1">
            <a:spLocks noGrp="1"/>
          </p:cNvSpPr>
          <p:nvPr>
            <p:ph type="body" idx="2"/>
          </p:nvPr>
        </p:nvSpPr>
        <p:spPr>
          <a:xfrm>
            <a:off x="4939500" y="319875"/>
            <a:ext cx="3837000" cy="44654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6" name="Shape 5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57" name="Shape 57"/>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
        <p:nvSpPr>
          <p:cNvPr id="58" name="Shape 58"/>
          <p:cNvSpPr/>
          <p:nvPr/>
        </p:nvSpPr>
        <p:spPr>
          <a:xfrm>
            <a:off x="-19325" y="2803000"/>
            <a:ext cx="4329900" cy="1235100"/>
          </a:xfrm>
          <a:prstGeom prst="rect">
            <a:avLst/>
          </a:prstGeom>
          <a:solidFill>
            <a:srgbClr val="CCCCCC"/>
          </a:solidFill>
          <a:ln>
            <a:noFill/>
          </a:ln>
        </p:spPr>
        <p:txBody>
          <a:bodyPr lIns="91425" tIns="91425" rIns="91425" bIns="91425" anchor="ctr" anchorCtr="0">
            <a:noAutofit/>
          </a:bodyPr>
          <a:lstStyle/>
          <a:p>
            <a:pPr>
              <a:spcBef>
                <a:spcPts val="0"/>
              </a:spcBef>
              <a:buNone/>
            </a:pPr>
            <a:endParaRPr/>
          </a:p>
        </p:txBody>
      </p:sp>
      <p:sp>
        <p:nvSpPr>
          <p:cNvPr id="59" name="Shape 59"/>
          <p:cNvSpPr/>
          <p:nvPr/>
        </p:nvSpPr>
        <p:spPr>
          <a:xfrm>
            <a:off x="-19325" y="319875"/>
            <a:ext cx="4329900" cy="23465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62" name="Shape 6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pic>
        <p:nvPicPr>
          <p:cNvPr id="63" name="Shape 63"/>
          <p:cNvPicPr preferRelativeResize="0"/>
          <p:nvPr/>
        </p:nvPicPr>
        <p:blipFill rotWithShape="1">
          <a:blip r:embed="rId2">
            <a:alphaModFix/>
          </a:blip>
          <a:srcRect l="412" r="13550"/>
          <a:stretch/>
        </p:blipFill>
        <p:spPr>
          <a:xfrm rot="5400000">
            <a:off x="-2344624" y="2310780"/>
            <a:ext cx="5175623" cy="5028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134025" y="659525"/>
            <a:ext cx="8909399" cy="2015100"/>
          </a:xfrm>
          <a:prstGeom prst="rect">
            <a:avLst/>
          </a:prstGeom>
        </p:spPr>
        <p:txBody>
          <a:bodyPr lIns="91425" tIns="91425" rIns="91425" bIns="91425" anchor="b" anchorCtr="0">
            <a:noAutofit/>
          </a:bodyPr>
          <a:lstStyle/>
          <a:p>
            <a:pPr rtl="0">
              <a:spcBef>
                <a:spcPts val="0"/>
              </a:spcBef>
              <a:buNone/>
            </a:pPr>
            <a:r>
              <a:rPr lang="en" sz="3600">
                <a:solidFill>
                  <a:srgbClr val="434343"/>
                </a:solidFill>
              </a:rPr>
              <a:t>Tools to Inform</a:t>
            </a:r>
          </a:p>
          <a:p>
            <a:pPr rtl="0">
              <a:spcBef>
                <a:spcPts val="0"/>
              </a:spcBef>
              <a:buNone/>
            </a:pPr>
            <a:r>
              <a:rPr lang="en" sz="3600">
                <a:solidFill>
                  <a:srgbClr val="1155CC"/>
                </a:solidFill>
              </a:rPr>
              <a:t>Protection, Restoration, and Resilience </a:t>
            </a:r>
          </a:p>
          <a:p>
            <a:pPr>
              <a:spcBef>
                <a:spcPts val="0"/>
              </a:spcBef>
              <a:buNone/>
            </a:pPr>
            <a:r>
              <a:rPr lang="en" sz="3600">
                <a:solidFill>
                  <a:srgbClr val="434343"/>
                </a:solidFill>
              </a:rPr>
              <a:t>in the Hudson River Estuary</a:t>
            </a:r>
          </a:p>
        </p:txBody>
      </p:sp>
      <p:sp>
        <p:nvSpPr>
          <p:cNvPr id="73" name="Shape 73"/>
          <p:cNvSpPr txBox="1">
            <a:spLocks noGrp="1"/>
          </p:cNvSpPr>
          <p:nvPr>
            <p:ph type="subTitle" idx="1"/>
          </p:nvPr>
        </p:nvSpPr>
        <p:spPr>
          <a:xfrm>
            <a:off x="2025" y="3404425"/>
            <a:ext cx="8784300" cy="653100"/>
          </a:xfrm>
          <a:prstGeom prst="rect">
            <a:avLst/>
          </a:prstGeom>
        </p:spPr>
        <p:txBody>
          <a:bodyPr lIns="91425" tIns="91425" rIns="91425" bIns="91425" anchor="t" anchorCtr="0">
            <a:noAutofit/>
          </a:bodyPr>
          <a:lstStyle/>
          <a:p>
            <a:pPr>
              <a:spcBef>
                <a:spcPts val="0"/>
              </a:spcBef>
              <a:buNone/>
            </a:pPr>
            <a:r>
              <a:rPr lang="en" sz="2400" b="0"/>
              <a:t>The North Atlantic Landscape Conservation Cooperative (LCC)</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dirty="0"/>
          </a:p>
          <a:p>
            <a:pPr lvl="0" rtl="0">
              <a:spcBef>
                <a:spcPts val="0"/>
              </a:spcBef>
              <a:buNone/>
            </a:pPr>
            <a:r>
              <a:rPr lang="en" sz="2000" b="1" dirty="0">
                <a:solidFill>
                  <a:srgbClr val="1155CC"/>
                </a:solidFill>
              </a:rPr>
              <a:t>Key </a:t>
            </a:r>
            <a:r>
              <a:rPr lang="en" sz="2000" b="1" dirty="0" smtClean="0">
                <a:solidFill>
                  <a:srgbClr val="1155CC"/>
                </a:solidFill>
              </a:rPr>
              <a:t>components:</a:t>
            </a:r>
          </a:p>
          <a:p>
            <a:pPr marL="342900" lvl="0" indent="-342900" rtl="0">
              <a:spcBef>
                <a:spcPts val="0"/>
              </a:spcBef>
              <a:buFont typeface="Arial" panose="020B0604020202020204" pitchFamily="34" charset="0"/>
              <a:buChar char="•"/>
            </a:pPr>
            <a:r>
              <a:rPr lang="en" sz="2000" dirty="0" smtClean="0">
                <a:solidFill>
                  <a:srgbClr val="000000"/>
                </a:solidFill>
              </a:rPr>
              <a:t>Focus </a:t>
            </a:r>
            <a:r>
              <a:rPr lang="en" sz="2000" dirty="0">
                <a:solidFill>
                  <a:srgbClr val="000000"/>
                </a:solidFill>
              </a:rPr>
              <a:t>on representative </a:t>
            </a:r>
            <a:r>
              <a:rPr lang="en" sz="2000" dirty="0" smtClean="0">
                <a:solidFill>
                  <a:srgbClr val="000000"/>
                </a:solidFill>
              </a:rPr>
              <a:t>species</a:t>
            </a:r>
          </a:p>
          <a:p>
            <a:pPr marL="342900" lvl="0" indent="-342900" rtl="0">
              <a:spcBef>
                <a:spcPts val="0"/>
              </a:spcBef>
              <a:buFont typeface="Arial" panose="020B0604020202020204" pitchFamily="34" charset="0"/>
              <a:buChar char="•"/>
            </a:pPr>
            <a:r>
              <a:rPr lang="en" sz="2000" u="sng" dirty="0" smtClean="0">
                <a:solidFill>
                  <a:srgbClr val="000000"/>
                </a:solidFill>
              </a:rPr>
              <a:t>Model </a:t>
            </a:r>
            <a:r>
              <a:rPr lang="en" sz="2000" u="sng" dirty="0">
                <a:solidFill>
                  <a:srgbClr val="000000"/>
                </a:solidFill>
              </a:rPr>
              <a:t>relationship between species and </a:t>
            </a:r>
            <a:r>
              <a:rPr lang="en" sz="2000" u="sng" dirty="0" smtClean="0">
                <a:solidFill>
                  <a:srgbClr val="000000"/>
                </a:solidFill>
              </a:rPr>
              <a:t>habitats</a:t>
            </a:r>
          </a:p>
          <a:p>
            <a:pPr marL="342900" lvl="0" indent="-342900" rtl="0">
              <a:spcBef>
                <a:spcPts val="0"/>
              </a:spcBef>
              <a:buFont typeface="Arial" panose="020B0604020202020204" pitchFamily="34" charset="0"/>
              <a:buChar char="•"/>
            </a:pPr>
            <a:r>
              <a:rPr lang="en" sz="2000" dirty="0" smtClean="0">
                <a:solidFill>
                  <a:schemeClr val="dk1"/>
                </a:solidFill>
              </a:rPr>
              <a:t>Use </a:t>
            </a:r>
            <a:r>
              <a:rPr lang="en" sz="2000" dirty="0">
                <a:solidFill>
                  <a:schemeClr val="dk1"/>
                </a:solidFill>
              </a:rPr>
              <a:t>predictions of land-use and climate-change to assess landscape’s capacity to support species over time</a:t>
            </a:r>
          </a:p>
        </p:txBody>
      </p:sp>
      <p:sp>
        <p:nvSpPr>
          <p:cNvPr id="137" name="Shape 137"/>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dirty="0"/>
          </a:p>
          <a:p>
            <a:pPr lvl="0" rtl="0">
              <a:spcBef>
                <a:spcPts val="0"/>
              </a:spcBef>
              <a:buNone/>
            </a:pPr>
            <a:r>
              <a:rPr lang="en" sz="2000" b="1" dirty="0">
                <a:solidFill>
                  <a:srgbClr val="1155CC"/>
                </a:solidFill>
              </a:rPr>
              <a:t>Key </a:t>
            </a:r>
            <a:r>
              <a:rPr lang="en" sz="2000" b="1" dirty="0" smtClean="0">
                <a:solidFill>
                  <a:srgbClr val="1155CC"/>
                </a:solidFill>
              </a:rPr>
              <a:t>components:</a:t>
            </a:r>
          </a:p>
          <a:p>
            <a:pPr marL="342900" lvl="0" indent="-342900" rtl="0">
              <a:spcBef>
                <a:spcPts val="0"/>
              </a:spcBef>
              <a:buFont typeface="Arial" panose="020B0604020202020204" pitchFamily="34" charset="0"/>
              <a:buChar char="•"/>
            </a:pPr>
            <a:r>
              <a:rPr lang="en" sz="2000" dirty="0" smtClean="0">
                <a:solidFill>
                  <a:srgbClr val="000000"/>
                </a:solidFill>
              </a:rPr>
              <a:t>Focus </a:t>
            </a:r>
            <a:r>
              <a:rPr lang="en" sz="2000" dirty="0">
                <a:solidFill>
                  <a:srgbClr val="000000"/>
                </a:solidFill>
              </a:rPr>
              <a:t>on representative </a:t>
            </a:r>
            <a:r>
              <a:rPr lang="en" sz="2000" dirty="0" smtClean="0">
                <a:solidFill>
                  <a:srgbClr val="000000"/>
                </a:solidFill>
              </a:rPr>
              <a:t>species</a:t>
            </a:r>
          </a:p>
          <a:p>
            <a:pPr marL="342900" lvl="0" indent="-342900" rtl="0">
              <a:spcBef>
                <a:spcPts val="0"/>
              </a:spcBef>
              <a:buFont typeface="Arial" panose="020B0604020202020204" pitchFamily="34" charset="0"/>
              <a:buChar char="•"/>
            </a:pPr>
            <a:r>
              <a:rPr lang="en" sz="2000" dirty="0" smtClean="0">
                <a:solidFill>
                  <a:srgbClr val="000000"/>
                </a:solidFill>
              </a:rPr>
              <a:t>Model </a:t>
            </a:r>
            <a:r>
              <a:rPr lang="en" sz="2000" dirty="0">
                <a:solidFill>
                  <a:srgbClr val="000000"/>
                </a:solidFill>
              </a:rPr>
              <a:t>relationship between species and </a:t>
            </a:r>
            <a:r>
              <a:rPr lang="en" sz="2000" dirty="0" smtClean="0">
                <a:solidFill>
                  <a:srgbClr val="000000"/>
                </a:solidFill>
              </a:rPr>
              <a:t>habitats</a:t>
            </a:r>
          </a:p>
          <a:p>
            <a:pPr marL="342900" lvl="0" indent="-342900" rtl="0">
              <a:spcBef>
                <a:spcPts val="0"/>
              </a:spcBef>
              <a:buFont typeface="Arial" panose="020B0604020202020204" pitchFamily="34" charset="0"/>
              <a:buChar char="•"/>
            </a:pPr>
            <a:r>
              <a:rPr lang="en" sz="2000" u="sng" dirty="0" smtClean="0">
                <a:solidFill>
                  <a:schemeClr val="dk1"/>
                </a:solidFill>
              </a:rPr>
              <a:t>Use </a:t>
            </a:r>
            <a:r>
              <a:rPr lang="en" sz="2000" u="sng" dirty="0">
                <a:solidFill>
                  <a:schemeClr val="dk1"/>
                </a:solidFill>
              </a:rPr>
              <a:t>predictions of land-use and climate-change to assess landscape’s capacity to support species over time</a:t>
            </a:r>
          </a:p>
        </p:txBody>
      </p:sp>
      <p:sp>
        <p:nvSpPr>
          <p:cNvPr id="143" name="Shape 143"/>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Shape 148"/>
          <p:cNvPicPr preferRelativeResize="0"/>
          <p:nvPr/>
        </p:nvPicPr>
        <p:blipFill rotWithShape="1">
          <a:blip r:embed="rId3">
            <a:alphaModFix/>
          </a:blip>
          <a:srcRect l="2644" t="7277" r="4227" b="6804"/>
          <a:stretch/>
        </p:blipFill>
        <p:spPr>
          <a:xfrm>
            <a:off x="513050" y="13225"/>
            <a:ext cx="8240571" cy="5143498"/>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l="2644" t="7277" r="4227" b="6804"/>
          <a:stretch/>
        </p:blipFill>
        <p:spPr>
          <a:xfrm>
            <a:off x="513050" y="13225"/>
            <a:ext cx="8240571" cy="5143498"/>
          </a:xfrm>
          <a:prstGeom prst="rect">
            <a:avLst/>
          </a:prstGeom>
          <a:noFill/>
          <a:ln>
            <a:noFill/>
          </a:ln>
        </p:spPr>
      </p:pic>
      <p:sp>
        <p:nvSpPr>
          <p:cNvPr id="154" name="Shape 154"/>
          <p:cNvSpPr/>
          <p:nvPr/>
        </p:nvSpPr>
        <p:spPr>
          <a:xfrm>
            <a:off x="4257025" y="97425"/>
            <a:ext cx="1753500" cy="1149599"/>
          </a:xfrm>
          <a:prstGeom prst="ellipse">
            <a:avLst/>
          </a:prstGeom>
          <a:noFill/>
          <a:ln w="76200" cap="flat" cmpd="sng">
            <a:solidFill>
              <a:srgbClr val="FFFF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160" name="Shape 160"/>
          <p:cNvSpPr txBox="1"/>
          <p:nvPr/>
        </p:nvSpPr>
        <p:spPr>
          <a:xfrm>
            <a:off x="545975" y="2114175"/>
            <a:ext cx="3352499" cy="861899"/>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2400">
                <a:solidFill>
                  <a:srgbClr val="FFFFFF"/>
                </a:solidFill>
              </a:rPr>
              <a:t>Wood turtle</a:t>
            </a:r>
          </a:p>
        </p:txBody>
      </p:sp>
      <p:sp>
        <p:nvSpPr>
          <p:cNvPr id="161" name="Shape 161"/>
          <p:cNvSpPr txBox="1"/>
          <p:nvPr/>
        </p:nvSpPr>
        <p:spPr>
          <a:xfrm>
            <a:off x="4907275" y="2212450"/>
            <a:ext cx="3994200" cy="2919300"/>
          </a:xfrm>
          <a:prstGeom prst="rect">
            <a:avLst/>
          </a:prstGeom>
          <a:noFill/>
          <a:ln>
            <a:noFill/>
          </a:ln>
        </p:spPr>
        <p:txBody>
          <a:bodyPr lIns="91425" tIns="91425" rIns="91425" bIns="91425" anchor="t" anchorCtr="0">
            <a:noAutofit/>
          </a:bodyPr>
          <a:lstStyle/>
          <a:p>
            <a:pPr rtl="0">
              <a:spcBef>
                <a:spcPts val="0"/>
              </a:spcBef>
              <a:buNone/>
            </a:pPr>
            <a:r>
              <a:rPr lang="en" sz="2000" b="1"/>
              <a:t>Representative species represent:</a:t>
            </a:r>
          </a:p>
          <a:p>
            <a:pPr rtl="0">
              <a:spcBef>
                <a:spcPts val="0"/>
              </a:spcBef>
              <a:buNone/>
            </a:pPr>
            <a:endParaRPr sz="1800"/>
          </a:p>
          <a:p>
            <a:pPr marL="457200" lvl="0" indent="-342900" rtl="0">
              <a:spcBef>
                <a:spcPts val="0"/>
              </a:spcBef>
              <a:buSzPct val="100000"/>
              <a:buChar char="●"/>
            </a:pPr>
            <a:r>
              <a:rPr lang="en" sz="1800"/>
              <a:t>Habitat type</a:t>
            </a:r>
          </a:p>
          <a:p>
            <a:pPr marL="457200" lvl="0" indent="-342900" rtl="0">
              <a:spcBef>
                <a:spcPts val="0"/>
              </a:spcBef>
              <a:buSzPct val="100000"/>
              <a:buChar char="●"/>
            </a:pPr>
            <a:r>
              <a:rPr lang="en" sz="1800"/>
              <a:t>Requirements/sensitivities</a:t>
            </a:r>
          </a:p>
          <a:p>
            <a:pPr marL="457200" lvl="0" indent="-342900">
              <a:spcBef>
                <a:spcPts val="0"/>
              </a:spcBef>
              <a:buSzPct val="100000"/>
              <a:buChar char="●"/>
            </a:pPr>
            <a:r>
              <a:rPr lang="en" sz="1800"/>
              <a:t>Species with similar needs</a:t>
            </a:r>
          </a:p>
        </p:txBody>
      </p:sp>
      <p:sp>
        <p:nvSpPr>
          <p:cNvPr id="162" name="Shape 162"/>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pic>
        <p:nvPicPr>
          <p:cNvPr id="163" name="Shape 163"/>
          <p:cNvPicPr preferRelativeResize="0"/>
          <p:nvPr/>
        </p:nvPicPr>
        <p:blipFill>
          <a:blip r:embed="rId3">
            <a:alphaModFix/>
          </a:blip>
          <a:stretch>
            <a:fillRect/>
          </a:stretch>
        </p:blipFill>
        <p:spPr>
          <a:xfrm>
            <a:off x="762450" y="1924500"/>
            <a:ext cx="3886075" cy="2627199"/>
          </a:xfrm>
          <a:prstGeom prst="rect">
            <a:avLst/>
          </a:prstGeom>
          <a:noFill/>
          <a:ln w="9525" cap="flat" cmpd="sng">
            <a:solidFill>
              <a:srgbClr val="000000"/>
            </a:solidFill>
            <a:prstDash val="solid"/>
            <a:round/>
            <a:headEnd type="none" w="med" len="med"/>
            <a:tailEnd type="none" w="med" len="med"/>
          </a:ln>
        </p:spPr>
      </p:pic>
      <p:sp>
        <p:nvSpPr>
          <p:cNvPr id="164" name="Shape 164"/>
          <p:cNvSpPr txBox="1"/>
          <p:nvPr/>
        </p:nvSpPr>
        <p:spPr>
          <a:xfrm>
            <a:off x="3245975" y="4078375"/>
            <a:ext cx="1438800" cy="397200"/>
          </a:xfrm>
          <a:prstGeom prst="rect">
            <a:avLst/>
          </a:prstGeom>
          <a:noFill/>
          <a:ln>
            <a:noFill/>
          </a:ln>
        </p:spPr>
        <p:txBody>
          <a:bodyPr lIns="91425" tIns="91425" rIns="91425" bIns="91425" anchor="t" anchorCtr="0">
            <a:noAutofit/>
          </a:bodyPr>
          <a:lstStyle/>
          <a:p>
            <a:pPr>
              <a:spcBef>
                <a:spcPts val="0"/>
              </a:spcBef>
              <a:buNone/>
            </a:pPr>
            <a:r>
              <a:rPr lang="en" sz="1800">
                <a:solidFill>
                  <a:srgbClr val="FFFFFF"/>
                </a:solidFill>
              </a:rPr>
              <a:t>Wood turtle</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170" name="Shape 170"/>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pic>
        <p:nvPicPr>
          <p:cNvPr id="171" name="Shape 171"/>
          <p:cNvPicPr preferRelativeResize="0"/>
          <p:nvPr/>
        </p:nvPicPr>
        <p:blipFill>
          <a:blip r:embed="rId3">
            <a:alphaModFix/>
          </a:blip>
          <a:stretch>
            <a:fillRect/>
          </a:stretch>
        </p:blipFill>
        <p:spPr>
          <a:xfrm>
            <a:off x="866150" y="1990750"/>
            <a:ext cx="3707999" cy="2780999"/>
          </a:xfrm>
          <a:prstGeom prst="rect">
            <a:avLst/>
          </a:prstGeom>
          <a:noFill/>
          <a:ln>
            <a:noFill/>
          </a:ln>
        </p:spPr>
      </p:pic>
      <p:sp>
        <p:nvSpPr>
          <p:cNvPr id="172" name="Shape 172"/>
          <p:cNvSpPr txBox="1"/>
          <p:nvPr/>
        </p:nvSpPr>
        <p:spPr>
          <a:xfrm>
            <a:off x="4907275" y="2212450"/>
            <a:ext cx="3994200" cy="2919300"/>
          </a:xfrm>
          <a:prstGeom prst="rect">
            <a:avLst/>
          </a:prstGeom>
          <a:noFill/>
          <a:ln>
            <a:noFill/>
          </a:ln>
        </p:spPr>
        <p:txBody>
          <a:bodyPr lIns="91425" tIns="91425" rIns="91425" bIns="91425" anchor="t" anchorCtr="0">
            <a:noAutofit/>
          </a:bodyPr>
          <a:lstStyle/>
          <a:p>
            <a:pPr lvl="0" rtl="0">
              <a:spcBef>
                <a:spcPts val="0"/>
              </a:spcBef>
              <a:buNone/>
            </a:pPr>
            <a:r>
              <a:rPr lang="en" sz="2000" b="1"/>
              <a:t>Wood turtle represents:</a:t>
            </a:r>
          </a:p>
          <a:p>
            <a:pPr lvl="0" rtl="0">
              <a:spcBef>
                <a:spcPts val="0"/>
              </a:spcBef>
              <a:buNone/>
            </a:pPr>
            <a:endParaRPr sz="1800"/>
          </a:p>
          <a:p>
            <a:pPr marL="457200" lvl="0" indent="-342900" rtl="0">
              <a:spcBef>
                <a:spcPts val="0"/>
              </a:spcBef>
              <a:buSzPct val="100000"/>
              <a:buChar char="●"/>
            </a:pPr>
            <a:r>
              <a:rPr lang="en" sz="1800"/>
              <a:t>Forested streams and adjacent wetlands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pic>
        <p:nvPicPr>
          <p:cNvPr id="178" name="Shape 178"/>
          <p:cNvPicPr preferRelativeResize="0"/>
          <p:nvPr/>
        </p:nvPicPr>
        <p:blipFill>
          <a:blip r:embed="rId3">
            <a:alphaModFix/>
          </a:blip>
          <a:stretch>
            <a:fillRect/>
          </a:stretch>
        </p:blipFill>
        <p:spPr>
          <a:xfrm>
            <a:off x="794200" y="2022375"/>
            <a:ext cx="3831573" cy="2554374"/>
          </a:xfrm>
          <a:prstGeom prst="rect">
            <a:avLst/>
          </a:prstGeom>
          <a:noFill/>
          <a:ln>
            <a:noFill/>
          </a:ln>
        </p:spPr>
      </p:pic>
      <p:sp>
        <p:nvSpPr>
          <p:cNvPr id="179" name="Shape 179"/>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
        <p:nvSpPr>
          <p:cNvPr id="180" name="Shape 180"/>
          <p:cNvSpPr txBox="1"/>
          <p:nvPr/>
        </p:nvSpPr>
        <p:spPr>
          <a:xfrm>
            <a:off x="4907275" y="2212450"/>
            <a:ext cx="3994200" cy="1150199"/>
          </a:xfrm>
          <a:prstGeom prst="rect">
            <a:avLst/>
          </a:prstGeom>
          <a:noFill/>
          <a:ln>
            <a:noFill/>
          </a:ln>
        </p:spPr>
        <p:txBody>
          <a:bodyPr lIns="91425" tIns="91425" rIns="91425" bIns="91425" anchor="t" anchorCtr="0">
            <a:noAutofit/>
          </a:bodyPr>
          <a:lstStyle/>
          <a:p>
            <a:pPr lvl="0" rtl="0">
              <a:spcBef>
                <a:spcPts val="0"/>
              </a:spcBef>
              <a:buNone/>
            </a:pPr>
            <a:r>
              <a:rPr lang="en" sz="2000" b="1"/>
              <a:t>Wood turtle represents:</a:t>
            </a:r>
          </a:p>
          <a:p>
            <a:pPr lvl="0" rtl="0">
              <a:spcBef>
                <a:spcPts val="0"/>
              </a:spcBef>
              <a:buNone/>
            </a:pPr>
            <a:endParaRPr sz="1800"/>
          </a:p>
          <a:p>
            <a:pPr marL="457200" lvl="0" indent="-342900" rtl="0">
              <a:spcBef>
                <a:spcPts val="0"/>
              </a:spcBef>
              <a:buSzPct val="100000"/>
              <a:buChar char="●"/>
            </a:pPr>
            <a:r>
              <a:rPr lang="en" sz="1800"/>
              <a:t>Sensitivity to aquatic barriers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186" name="Shape 186"/>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pic>
        <p:nvPicPr>
          <p:cNvPr id="187" name="Shape 187"/>
          <p:cNvPicPr preferRelativeResize="0"/>
          <p:nvPr/>
        </p:nvPicPr>
        <p:blipFill>
          <a:blip r:embed="rId3">
            <a:alphaModFix/>
          </a:blip>
          <a:stretch>
            <a:fillRect/>
          </a:stretch>
        </p:blipFill>
        <p:spPr>
          <a:xfrm>
            <a:off x="628825" y="1824225"/>
            <a:ext cx="2054252" cy="2840774"/>
          </a:xfrm>
          <a:prstGeom prst="rect">
            <a:avLst/>
          </a:prstGeom>
          <a:noFill/>
          <a:ln>
            <a:noFill/>
          </a:ln>
        </p:spPr>
      </p:pic>
      <p:pic>
        <p:nvPicPr>
          <p:cNvPr id="188" name="Shape 188"/>
          <p:cNvPicPr preferRelativeResize="0"/>
          <p:nvPr/>
        </p:nvPicPr>
        <p:blipFill>
          <a:blip r:embed="rId4">
            <a:alphaModFix/>
          </a:blip>
          <a:stretch>
            <a:fillRect/>
          </a:stretch>
        </p:blipFill>
        <p:spPr>
          <a:xfrm>
            <a:off x="2535848" y="1824225"/>
            <a:ext cx="2297551" cy="1780615"/>
          </a:xfrm>
          <a:prstGeom prst="rect">
            <a:avLst/>
          </a:prstGeom>
          <a:noFill/>
          <a:ln w="19050" cap="flat" cmpd="sng">
            <a:solidFill>
              <a:srgbClr val="FFFFFF"/>
            </a:solidFill>
            <a:prstDash val="solid"/>
            <a:round/>
            <a:headEnd type="none" w="med" len="med"/>
            <a:tailEnd type="none" w="med" len="med"/>
          </a:ln>
        </p:spPr>
      </p:pic>
      <p:pic>
        <p:nvPicPr>
          <p:cNvPr id="189" name="Shape 189"/>
          <p:cNvPicPr preferRelativeResize="0"/>
          <p:nvPr/>
        </p:nvPicPr>
        <p:blipFill>
          <a:blip r:embed="rId5">
            <a:alphaModFix/>
          </a:blip>
          <a:stretch>
            <a:fillRect/>
          </a:stretch>
        </p:blipFill>
        <p:spPr>
          <a:xfrm>
            <a:off x="2535847" y="3440134"/>
            <a:ext cx="2297542" cy="1224862"/>
          </a:xfrm>
          <a:prstGeom prst="rect">
            <a:avLst/>
          </a:prstGeom>
          <a:noFill/>
          <a:ln w="19050" cap="flat" cmpd="sng">
            <a:solidFill>
              <a:srgbClr val="FFFFFF"/>
            </a:solidFill>
            <a:prstDash val="solid"/>
            <a:round/>
            <a:headEnd type="none" w="med" len="med"/>
            <a:tailEnd type="none" w="med" len="med"/>
          </a:ln>
        </p:spPr>
      </p:pic>
      <p:sp>
        <p:nvSpPr>
          <p:cNvPr id="190" name="Shape 190"/>
          <p:cNvSpPr txBox="1"/>
          <p:nvPr/>
        </p:nvSpPr>
        <p:spPr>
          <a:xfrm>
            <a:off x="4907275" y="2212450"/>
            <a:ext cx="3994200" cy="1150199"/>
          </a:xfrm>
          <a:prstGeom prst="rect">
            <a:avLst/>
          </a:prstGeom>
          <a:noFill/>
          <a:ln>
            <a:noFill/>
          </a:ln>
        </p:spPr>
        <p:txBody>
          <a:bodyPr lIns="91425" tIns="91425" rIns="91425" bIns="91425" anchor="t" anchorCtr="0">
            <a:noAutofit/>
          </a:bodyPr>
          <a:lstStyle/>
          <a:p>
            <a:pPr lvl="0" rtl="0">
              <a:spcBef>
                <a:spcPts val="0"/>
              </a:spcBef>
              <a:buNone/>
            </a:pPr>
            <a:r>
              <a:rPr lang="en" sz="2000" b="1"/>
              <a:t>Wood turtle represents:</a:t>
            </a:r>
          </a:p>
          <a:p>
            <a:pPr lvl="0" rtl="0">
              <a:spcBef>
                <a:spcPts val="0"/>
              </a:spcBef>
              <a:buNone/>
            </a:pPr>
            <a:endParaRPr sz="1800"/>
          </a:p>
          <a:p>
            <a:pPr marL="457200" lvl="0" indent="-342900" rtl="0">
              <a:spcBef>
                <a:spcPts val="0"/>
              </a:spcBef>
              <a:buClr>
                <a:schemeClr val="dk1"/>
              </a:buClr>
              <a:buSzPct val="100000"/>
              <a:buChar char="●"/>
            </a:pPr>
            <a:r>
              <a:rPr lang="en" sz="1800">
                <a:solidFill>
                  <a:schemeClr val="dk1"/>
                </a:solidFill>
              </a:rPr>
              <a:t>Marbled salamander</a:t>
            </a:r>
          </a:p>
          <a:p>
            <a:pPr marL="457200" lvl="0" indent="-342900" rtl="0">
              <a:spcBef>
                <a:spcPts val="0"/>
              </a:spcBef>
              <a:buClr>
                <a:schemeClr val="dk1"/>
              </a:buClr>
              <a:buSzPct val="100000"/>
              <a:buChar char="●"/>
            </a:pPr>
            <a:r>
              <a:rPr lang="en" sz="1800">
                <a:solidFill>
                  <a:schemeClr val="dk1"/>
                </a:solidFill>
              </a:rPr>
              <a:t>Rapids clubtail</a:t>
            </a:r>
          </a:p>
          <a:p>
            <a:pPr marL="457200" lvl="0" indent="-342900" rtl="0">
              <a:spcBef>
                <a:spcPts val="0"/>
              </a:spcBef>
              <a:buClr>
                <a:schemeClr val="dk1"/>
              </a:buClr>
              <a:buSzPct val="100000"/>
              <a:buChar char="●"/>
            </a:pPr>
            <a:r>
              <a:rPr lang="en" sz="1800">
                <a:solidFill>
                  <a:schemeClr val="dk1"/>
                </a:solidFill>
              </a:rPr>
              <a:t>Eastern ribbonsnake</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pic>
        <p:nvPicPr>
          <p:cNvPr id="196" name="Shape 196"/>
          <p:cNvPicPr preferRelativeResize="0"/>
          <p:nvPr/>
        </p:nvPicPr>
        <p:blipFill>
          <a:blip r:embed="rId3">
            <a:alphaModFix/>
          </a:blip>
          <a:stretch>
            <a:fillRect/>
          </a:stretch>
        </p:blipFill>
        <p:spPr>
          <a:xfrm>
            <a:off x="3501125" y="1437475"/>
            <a:ext cx="2776932" cy="3593699"/>
          </a:xfrm>
          <a:prstGeom prst="rect">
            <a:avLst/>
          </a:prstGeom>
          <a:noFill/>
          <a:ln w="9525" cap="flat" cmpd="sng">
            <a:solidFill>
              <a:srgbClr val="000000"/>
            </a:solidFill>
            <a:prstDash val="solid"/>
            <a:round/>
            <a:headEnd type="none" w="med" len="med"/>
            <a:tailEnd type="none" w="med" len="med"/>
          </a:ln>
        </p:spPr>
      </p:pic>
      <p:sp>
        <p:nvSpPr>
          <p:cNvPr id="197" name="Shape 197"/>
          <p:cNvSpPr txBox="1"/>
          <p:nvPr/>
        </p:nvSpPr>
        <p:spPr>
          <a:xfrm>
            <a:off x="527175" y="1576225"/>
            <a:ext cx="3794100" cy="784799"/>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Products:</a:t>
            </a:r>
          </a:p>
        </p:txBody>
      </p:sp>
      <p:sp>
        <p:nvSpPr>
          <p:cNvPr id="198" name="Shape 198"/>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pic>
        <p:nvPicPr>
          <p:cNvPr id="204" name="Shape 204"/>
          <p:cNvPicPr preferRelativeResize="0"/>
          <p:nvPr/>
        </p:nvPicPr>
        <p:blipFill>
          <a:blip r:embed="rId3">
            <a:alphaModFix/>
          </a:blip>
          <a:stretch>
            <a:fillRect/>
          </a:stretch>
        </p:blipFill>
        <p:spPr>
          <a:xfrm>
            <a:off x="3523200" y="1437475"/>
            <a:ext cx="2776932" cy="3593699"/>
          </a:xfrm>
          <a:prstGeom prst="rect">
            <a:avLst/>
          </a:prstGeom>
          <a:noFill/>
          <a:ln w="9525" cap="flat" cmpd="sng">
            <a:solidFill>
              <a:srgbClr val="000000"/>
            </a:solidFill>
            <a:prstDash val="solid"/>
            <a:round/>
            <a:headEnd type="none" w="med" len="med"/>
            <a:tailEnd type="none" w="med" len="med"/>
          </a:ln>
        </p:spPr>
      </p:pic>
      <p:sp>
        <p:nvSpPr>
          <p:cNvPr id="205" name="Shape 205"/>
          <p:cNvSpPr txBox="1"/>
          <p:nvPr/>
        </p:nvSpPr>
        <p:spPr>
          <a:xfrm>
            <a:off x="527175" y="1576225"/>
            <a:ext cx="3794100" cy="784799"/>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Applications:</a:t>
            </a:r>
          </a:p>
        </p:txBody>
      </p:sp>
      <p:sp>
        <p:nvSpPr>
          <p:cNvPr id="206" name="Shape 206"/>
          <p:cNvSpPr/>
          <p:nvPr/>
        </p:nvSpPr>
        <p:spPr>
          <a:xfrm>
            <a:off x="3933250" y="2794025"/>
            <a:ext cx="558300" cy="5370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7" name="Shape 207"/>
          <p:cNvSpPr/>
          <p:nvPr/>
        </p:nvSpPr>
        <p:spPr>
          <a:xfrm>
            <a:off x="5161325" y="1637675"/>
            <a:ext cx="558300" cy="5370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8" name="Shape 208"/>
          <p:cNvSpPr/>
          <p:nvPr/>
        </p:nvSpPr>
        <p:spPr>
          <a:xfrm>
            <a:off x="4491550" y="4494175"/>
            <a:ext cx="558300" cy="5370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9" name="Shape 209"/>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
        <p:nvSpPr>
          <p:cNvPr id="210" name="Shape 210"/>
          <p:cNvSpPr txBox="1"/>
          <p:nvPr/>
        </p:nvSpPr>
        <p:spPr>
          <a:xfrm>
            <a:off x="527175" y="1576225"/>
            <a:ext cx="2712899" cy="3080700"/>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Applications:</a:t>
            </a:r>
          </a:p>
          <a:p>
            <a:pPr lvl="0" rtl="0">
              <a:spcBef>
                <a:spcPts val="0"/>
              </a:spcBef>
              <a:buNone/>
            </a:pPr>
            <a:endParaRPr sz="2000" b="1">
              <a:solidFill>
                <a:srgbClr val="1155CC"/>
              </a:solidFill>
            </a:endParaRPr>
          </a:p>
          <a:p>
            <a:pPr marL="457200" lvl="0" indent="-355600" rtl="0">
              <a:spcBef>
                <a:spcPts val="0"/>
              </a:spcBef>
              <a:buSzPct val="100000"/>
              <a:buChar char="●"/>
            </a:pPr>
            <a:r>
              <a:rPr lang="en" sz="2000"/>
              <a:t>Identify priority sites for habitat protection</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191675"/>
            <a:ext cx="8520599" cy="1150199"/>
          </a:xfrm>
          <a:prstGeom prst="rect">
            <a:avLst/>
          </a:prstGeom>
        </p:spPr>
        <p:txBody>
          <a:bodyPr lIns="91425" tIns="91425" rIns="91425" bIns="91425" anchor="b" anchorCtr="0">
            <a:noAutofit/>
          </a:bodyPr>
          <a:lstStyle/>
          <a:p>
            <a:pPr>
              <a:spcBef>
                <a:spcPts val="0"/>
              </a:spcBef>
              <a:buNone/>
            </a:pPr>
            <a:r>
              <a:rPr lang="en" b="0"/>
              <a:t>Outline</a:t>
            </a:r>
          </a:p>
        </p:txBody>
      </p:sp>
      <p:sp>
        <p:nvSpPr>
          <p:cNvPr id="79" name="Shape 79"/>
          <p:cNvSpPr txBox="1">
            <a:spLocks noGrp="1"/>
          </p:cNvSpPr>
          <p:nvPr>
            <p:ph type="body" idx="1"/>
          </p:nvPr>
        </p:nvSpPr>
        <p:spPr>
          <a:xfrm>
            <a:off x="680100" y="1343251"/>
            <a:ext cx="8388899" cy="3514499"/>
          </a:xfrm>
          <a:prstGeom prst="rect">
            <a:avLst/>
          </a:prstGeom>
        </p:spPr>
        <p:txBody>
          <a:bodyPr lIns="91425" tIns="91425" rIns="91425" bIns="91425" anchor="t" anchorCtr="0">
            <a:noAutofit/>
          </a:bodyPr>
          <a:lstStyle/>
          <a:p>
            <a:pPr marL="514350" lvl="0" indent="-285750" rtl="0">
              <a:spcBef>
                <a:spcPts val="0"/>
              </a:spcBef>
              <a:buClr>
                <a:srgbClr val="000000"/>
              </a:buClr>
              <a:buSzPct val="100000"/>
              <a:buFont typeface="Arial" panose="020B0604020202020204" pitchFamily="34" charset="0"/>
              <a:buChar char="•"/>
            </a:pPr>
            <a:r>
              <a:rPr lang="en" dirty="0">
                <a:solidFill>
                  <a:srgbClr val="000000"/>
                </a:solidFill>
              </a:rPr>
              <a:t>About the North Atlantic LCC </a:t>
            </a:r>
          </a:p>
          <a:p>
            <a:pPr marL="514350" lvl="0" indent="-285750" rtl="0">
              <a:spcBef>
                <a:spcPts val="0"/>
              </a:spcBef>
              <a:buClr>
                <a:srgbClr val="000000"/>
              </a:buClr>
              <a:buSzPct val="100000"/>
              <a:buFont typeface="Arial" panose="020B0604020202020204" pitchFamily="34" charset="0"/>
              <a:buChar char="•"/>
            </a:pPr>
            <a:r>
              <a:rPr lang="en" dirty="0">
                <a:solidFill>
                  <a:srgbClr val="000000"/>
                </a:solidFill>
              </a:rPr>
              <a:t>Relevance for work in the Hudson River Estuary</a:t>
            </a:r>
          </a:p>
          <a:p>
            <a:pPr marL="514350" lvl="0" indent="-285750" rtl="0">
              <a:spcBef>
                <a:spcPts val="0"/>
              </a:spcBef>
              <a:buClr>
                <a:srgbClr val="000000"/>
              </a:buClr>
              <a:buSzPct val="100000"/>
              <a:buFont typeface="Arial" panose="020B0604020202020204" pitchFamily="34" charset="0"/>
              <a:buChar char="•"/>
            </a:pPr>
            <a:r>
              <a:rPr lang="en" dirty="0">
                <a:solidFill>
                  <a:srgbClr val="000000"/>
                </a:solidFill>
              </a:rPr>
              <a:t>Overview of three conservation tools:</a:t>
            </a:r>
          </a:p>
          <a:p>
            <a:pPr marL="971550" lvl="1" indent="-285750" rtl="0">
              <a:spcBef>
                <a:spcPts val="0"/>
              </a:spcBef>
              <a:buClr>
                <a:srgbClr val="000000"/>
              </a:buClr>
              <a:buSzPct val="100000"/>
              <a:buFont typeface="Arial" panose="020B0604020202020204" pitchFamily="34" charset="0"/>
              <a:buChar char="•"/>
            </a:pPr>
            <a:r>
              <a:rPr lang="en" sz="1800" dirty="0">
                <a:solidFill>
                  <a:srgbClr val="000000"/>
                </a:solidFill>
              </a:rPr>
              <a:t>Key components</a:t>
            </a:r>
          </a:p>
          <a:p>
            <a:pPr marL="971550" lvl="1" indent="-285750" rtl="0">
              <a:spcBef>
                <a:spcPts val="0"/>
              </a:spcBef>
              <a:buClr>
                <a:srgbClr val="000000"/>
              </a:buClr>
              <a:buSzPct val="100000"/>
              <a:buFont typeface="Arial" panose="020B0604020202020204" pitchFamily="34" charset="0"/>
              <a:buChar char="•"/>
            </a:pPr>
            <a:r>
              <a:rPr lang="en" sz="1800" dirty="0">
                <a:solidFill>
                  <a:srgbClr val="000000"/>
                </a:solidFill>
              </a:rPr>
              <a:t>The products</a:t>
            </a:r>
          </a:p>
          <a:p>
            <a:pPr marL="971550" lvl="1" indent="-285750" rtl="0">
              <a:spcBef>
                <a:spcPts val="0"/>
              </a:spcBef>
              <a:buClr>
                <a:srgbClr val="000000"/>
              </a:buClr>
              <a:buSzPct val="100000"/>
              <a:buFont typeface="Arial" panose="020B0604020202020204" pitchFamily="34" charset="0"/>
              <a:buChar char="•"/>
            </a:pPr>
            <a:r>
              <a:rPr lang="en" sz="1800" dirty="0">
                <a:solidFill>
                  <a:srgbClr val="000000"/>
                </a:solidFill>
              </a:rPr>
              <a:t>Applications</a:t>
            </a:r>
          </a:p>
          <a:p>
            <a:pPr marL="971550" lvl="1" indent="-285750" rtl="0">
              <a:spcBef>
                <a:spcPts val="0"/>
              </a:spcBef>
              <a:buClr>
                <a:srgbClr val="000000"/>
              </a:buClr>
              <a:buSzPct val="100000"/>
              <a:buFont typeface="Arial" panose="020B0604020202020204" pitchFamily="34" charset="0"/>
              <a:buChar char="•"/>
            </a:pPr>
            <a:r>
              <a:rPr lang="en" sz="1800" dirty="0">
                <a:solidFill>
                  <a:srgbClr val="000000"/>
                </a:solidFill>
              </a:rPr>
              <a:t>How partners are using them</a:t>
            </a:r>
          </a:p>
          <a:p>
            <a:pPr marL="285750" indent="-285750">
              <a:spcBef>
                <a:spcPts val="0"/>
              </a:spcBef>
              <a:buFont typeface="Arial" panose="020B0604020202020204" pitchFamily="34" charset="0"/>
              <a:buChar char="•"/>
            </a:pPr>
            <a:endParaRPr dirty="0"/>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561250" y="2157300"/>
            <a:ext cx="3576300" cy="2042999"/>
          </a:xfrm>
          <a:prstGeom prst="rect">
            <a:avLst/>
          </a:prstGeom>
        </p:spPr>
        <p:txBody>
          <a:bodyPr lIns="91425" tIns="91425" rIns="91425" bIns="91425" anchor="t" anchorCtr="0">
            <a:noAutofit/>
          </a:bodyPr>
          <a:lstStyle/>
          <a:p>
            <a:pPr lvl="0" rtl="0">
              <a:spcBef>
                <a:spcPts val="0"/>
              </a:spcBef>
              <a:spcAft>
                <a:spcPts val="0"/>
              </a:spcAft>
              <a:buClr>
                <a:schemeClr val="dk1"/>
              </a:buClr>
              <a:buSzPct val="61111"/>
              <a:buFont typeface="Arial"/>
              <a:buNone/>
            </a:pPr>
            <a:r>
              <a:rPr lang="en">
                <a:solidFill>
                  <a:schemeClr val="dk1"/>
                </a:solidFill>
              </a:rPr>
              <a:t>Patrick Comins</a:t>
            </a:r>
          </a:p>
          <a:p>
            <a:pPr lvl="0" rtl="0">
              <a:spcBef>
                <a:spcPts val="0"/>
              </a:spcBef>
              <a:spcAft>
                <a:spcPts val="0"/>
              </a:spcAft>
              <a:buNone/>
            </a:pPr>
            <a:r>
              <a:rPr lang="en">
                <a:solidFill>
                  <a:schemeClr val="dk1"/>
                </a:solidFill>
              </a:rPr>
              <a:t>Director of Bird Conservation Audubon Connecticut</a:t>
            </a:r>
          </a:p>
          <a:p>
            <a:pPr lvl="0" rtl="0">
              <a:spcBef>
                <a:spcPts val="0"/>
              </a:spcBef>
              <a:spcAft>
                <a:spcPts val="0"/>
              </a:spcAft>
              <a:buClr>
                <a:schemeClr val="dk1"/>
              </a:buClr>
              <a:buFont typeface="Arial"/>
              <a:buNone/>
            </a:pPr>
            <a:endParaRPr>
              <a:solidFill>
                <a:schemeClr val="dk1"/>
              </a:solidFill>
            </a:endParaRPr>
          </a:p>
          <a:p>
            <a:pPr marL="457200" lvl="0" indent="-228600" rtl="0">
              <a:spcBef>
                <a:spcPts val="0"/>
              </a:spcBef>
              <a:buClr>
                <a:srgbClr val="000000"/>
              </a:buClr>
              <a:buChar char="➔"/>
            </a:pPr>
            <a:r>
              <a:rPr lang="en">
                <a:solidFill>
                  <a:srgbClr val="000000"/>
                </a:solidFill>
              </a:rPr>
              <a:t>Predicting ability for focal species for conservation</a:t>
            </a:r>
          </a:p>
          <a:p>
            <a:pPr lvl="0" rtl="0">
              <a:spcBef>
                <a:spcPts val="0"/>
              </a:spcBef>
              <a:buNone/>
            </a:pPr>
            <a:endParaRPr>
              <a:solidFill>
                <a:srgbClr val="000000"/>
              </a:solidFill>
            </a:endParaRPr>
          </a:p>
        </p:txBody>
      </p:sp>
      <p:sp>
        <p:nvSpPr>
          <p:cNvPr id="216" name="Shape 216"/>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
        <p:nvSpPr>
          <p:cNvPr id="217" name="Shape 217"/>
          <p:cNvSpPr txBox="1"/>
          <p:nvPr/>
        </p:nvSpPr>
        <p:spPr>
          <a:xfrm>
            <a:off x="527175" y="1576225"/>
            <a:ext cx="3794100" cy="784799"/>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How partners are using it:</a:t>
            </a:r>
          </a:p>
        </p:txBody>
      </p:sp>
      <p:pic>
        <p:nvPicPr>
          <p:cNvPr id="218" name="Shape 218"/>
          <p:cNvPicPr preferRelativeResize="0"/>
          <p:nvPr/>
        </p:nvPicPr>
        <p:blipFill>
          <a:blip r:embed="rId3">
            <a:alphaModFix/>
          </a:blip>
          <a:stretch>
            <a:fillRect/>
          </a:stretch>
        </p:blipFill>
        <p:spPr>
          <a:xfrm>
            <a:off x="5036600" y="1447725"/>
            <a:ext cx="3576299" cy="3576299"/>
          </a:xfrm>
          <a:prstGeom prst="rect">
            <a:avLst/>
          </a:prstGeom>
          <a:noFill/>
          <a:ln w="9525" cap="flat" cmpd="sng">
            <a:solidFill>
              <a:srgbClr val="000000"/>
            </a:solidFill>
            <a:prstDash val="solid"/>
            <a:round/>
            <a:headEnd type="none" w="med" len="med"/>
            <a:tailEnd type="none" w="med" len="med"/>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845100" y="1265675"/>
            <a:ext cx="78294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Nota bene!</a:t>
            </a:r>
          </a:p>
          <a:p>
            <a:pPr marL="457200" lvl="0" indent="-228600" rtl="0">
              <a:spcBef>
                <a:spcPts val="0"/>
              </a:spcBef>
              <a:buClr>
                <a:srgbClr val="000000"/>
              </a:buClr>
            </a:pPr>
            <a:r>
              <a:rPr lang="en">
                <a:solidFill>
                  <a:srgbClr val="000000"/>
                </a:solidFill>
              </a:rPr>
              <a:t>Rare species models are not publically available</a:t>
            </a:r>
          </a:p>
          <a:p>
            <a:pPr marL="457200" lvl="0" indent="-228600" rtl="0">
              <a:spcBef>
                <a:spcPts val="0"/>
              </a:spcBef>
              <a:buClr>
                <a:srgbClr val="000000"/>
              </a:buClr>
            </a:pPr>
            <a:r>
              <a:rPr lang="en">
                <a:solidFill>
                  <a:srgbClr val="000000"/>
                </a:solidFill>
              </a:rPr>
              <a:t>About half of 30 habitat models are available to date</a:t>
            </a:r>
          </a:p>
        </p:txBody>
      </p:sp>
      <p:sp>
        <p:nvSpPr>
          <p:cNvPr id="224" name="Shape 22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The tools:</a:t>
            </a:r>
          </a:p>
        </p:txBody>
      </p:sp>
      <p:sp>
        <p:nvSpPr>
          <p:cNvPr id="230" name="Shape 230"/>
          <p:cNvSpPr txBox="1"/>
          <p:nvPr/>
        </p:nvSpPr>
        <p:spPr>
          <a:xfrm>
            <a:off x="553325" y="1645950"/>
            <a:ext cx="8061000" cy="2581200"/>
          </a:xfrm>
          <a:prstGeom prst="rect">
            <a:avLst/>
          </a:prstGeom>
          <a:noFill/>
          <a:ln>
            <a:noFill/>
          </a:ln>
        </p:spPr>
        <p:txBody>
          <a:bodyPr lIns="91425" tIns="91425" rIns="91425" bIns="91425" anchor="ctr" anchorCtr="0">
            <a:noAutofit/>
          </a:bodyPr>
          <a:lstStyle/>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Identifying high-quality habitat</a:t>
            </a: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b="1">
                <a:solidFill>
                  <a:srgbClr val="222222"/>
                </a:solidFill>
                <a:latin typeface="Calibri"/>
                <a:ea typeface="Calibri"/>
                <a:cs typeface="Calibri"/>
                <a:sym typeface="Calibri"/>
              </a:rPr>
              <a:t>Assessing a site’s ability to sustain ecological functions</a:t>
            </a:r>
          </a:p>
          <a:p>
            <a:pPr lvl="0" rtl="0">
              <a:spcBef>
                <a:spcPts val="0"/>
              </a:spcBef>
              <a:buNone/>
            </a:pPr>
            <a:endParaRPr sz="2000">
              <a:solidFill>
                <a:srgbClr val="222222"/>
              </a:solidFill>
              <a:latin typeface="Calibri"/>
              <a:ea typeface="Calibri"/>
              <a:cs typeface="Calibri"/>
              <a:sym typeface="Calibri"/>
            </a:endParaRPr>
          </a:p>
          <a:p>
            <a:pPr lvl="0" rtl="0">
              <a:spcBef>
                <a:spcPts val="0"/>
              </a:spcBef>
              <a:buNone/>
            </a:pPr>
            <a:endParaRPr sz="2000">
              <a:solidFill>
                <a:srgbClr val="222222"/>
              </a:solidFill>
              <a:latin typeface="Calibri"/>
              <a:ea typeface="Calibri"/>
              <a:cs typeface="Calibri"/>
              <a:sym typeface="Calibri"/>
            </a:endParaRP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Restoring aquatic connectivity, increasing resilience to floods</a:t>
            </a:r>
          </a:p>
        </p:txBody>
      </p:sp>
      <p:sp>
        <p:nvSpPr>
          <p:cNvPr id="231" name="Shape 231"/>
          <p:cNvSpPr txBox="1"/>
          <p:nvPr/>
        </p:nvSpPr>
        <p:spPr>
          <a:xfrm>
            <a:off x="2353175" y="2730450"/>
            <a:ext cx="5105700" cy="1395899"/>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2000" b="1">
                <a:solidFill>
                  <a:srgbClr val="1155CC"/>
                </a:solidFill>
              </a:rPr>
              <a:t>Index of Ecological Integrity</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Project lead:</a:t>
            </a:r>
          </a:p>
          <a:p>
            <a:pPr lvl="0" rtl="0">
              <a:spcBef>
                <a:spcPts val="0"/>
              </a:spcBef>
              <a:buNone/>
            </a:pPr>
            <a:r>
              <a:rPr lang="en" sz="2000">
                <a:solidFill>
                  <a:srgbClr val="000000"/>
                </a:solidFill>
              </a:rPr>
              <a:t>University of Massachusetts Amherst, </a:t>
            </a:r>
            <a:r>
              <a:rPr lang="en" sz="2000">
                <a:solidFill>
                  <a:schemeClr val="dk1"/>
                </a:solidFill>
              </a:rPr>
              <a:t>Designing Sustainable Landscapes Project</a:t>
            </a:r>
          </a:p>
        </p:txBody>
      </p:sp>
      <p:sp>
        <p:nvSpPr>
          <p:cNvPr id="237" name="Shape 237"/>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pic>
        <p:nvPicPr>
          <p:cNvPr id="238" name="Shape 238"/>
          <p:cNvPicPr preferRelativeResize="0"/>
          <p:nvPr/>
        </p:nvPicPr>
        <p:blipFill>
          <a:blip r:embed="rId3">
            <a:alphaModFix/>
          </a:blip>
          <a:stretch>
            <a:fillRect/>
          </a:stretch>
        </p:blipFill>
        <p:spPr>
          <a:xfrm>
            <a:off x="4844100" y="3376162"/>
            <a:ext cx="3810000" cy="136207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845100" y="1113275"/>
            <a:ext cx="78741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Key components:</a:t>
            </a:r>
          </a:p>
          <a:p>
            <a:pPr lvl="0" indent="457200" rtl="0">
              <a:spcBef>
                <a:spcPts val="0"/>
              </a:spcBef>
              <a:buNone/>
            </a:pPr>
            <a:r>
              <a:rPr lang="en" sz="2000">
                <a:solidFill>
                  <a:srgbClr val="000000"/>
                </a:solidFill>
              </a:rPr>
              <a:t>“Intactness” metrics </a:t>
            </a:r>
          </a:p>
          <a:p>
            <a:pPr lvl="0" rtl="0">
              <a:spcBef>
                <a:spcPts val="0"/>
              </a:spcBef>
              <a:buNone/>
            </a:pPr>
            <a:endParaRPr sz="2000">
              <a:solidFill>
                <a:srgbClr val="000000"/>
              </a:solidFill>
            </a:endParaRPr>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244" name="Shape 24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sp>
        <p:nvSpPr>
          <p:cNvPr id="245" name="Shape 245"/>
          <p:cNvSpPr txBox="1"/>
          <p:nvPr/>
        </p:nvSpPr>
        <p:spPr>
          <a:xfrm>
            <a:off x="1424400" y="2715125"/>
            <a:ext cx="6715500" cy="389999"/>
          </a:xfrm>
          <a:prstGeom prst="rect">
            <a:avLst/>
          </a:prstGeom>
          <a:noFill/>
          <a:ln>
            <a:noFill/>
          </a:ln>
        </p:spPr>
        <p:txBody>
          <a:bodyPr lIns="91425" tIns="91425" rIns="91425" bIns="91425" anchor="t" anchorCtr="0">
            <a:noAutofit/>
          </a:bodyPr>
          <a:lstStyle/>
          <a:p>
            <a:pPr lvl="0" rtl="0">
              <a:spcBef>
                <a:spcPts val="0"/>
              </a:spcBef>
              <a:buNone/>
            </a:pPr>
            <a:r>
              <a:rPr lang="en"/>
              <a:t>Measure freedom from human impairment/anthropogenic stress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845100" y="1113275"/>
            <a:ext cx="78741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Clr>
                <a:schemeClr val="dk1"/>
              </a:buClr>
              <a:buSzPct val="55000"/>
              <a:buFont typeface="Arial"/>
              <a:buNone/>
            </a:pPr>
            <a:r>
              <a:rPr lang="en" sz="2000" b="1">
                <a:solidFill>
                  <a:srgbClr val="1155CC"/>
                </a:solidFill>
              </a:rPr>
              <a:t>Key components:</a:t>
            </a:r>
          </a:p>
          <a:p>
            <a:pPr indent="457200" rtl="0">
              <a:spcBef>
                <a:spcPts val="0"/>
              </a:spcBef>
              <a:buNone/>
            </a:pPr>
            <a:r>
              <a:rPr lang="en" sz="2000">
                <a:solidFill>
                  <a:srgbClr val="000000"/>
                </a:solidFill>
              </a:rPr>
              <a:t>“Intactness” metrics </a:t>
            </a:r>
          </a:p>
          <a:p>
            <a:pPr rtl="0">
              <a:spcBef>
                <a:spcPts val="0"/>
              </a:spcBef>
              <a:buNone/>
            </a:pPr>
            <a:endParaRPr sz="2000">
              <a:solidFill>
                <a:srgbClr val="000000"/>
              </a:solidFill>
            </a:endParaRPr>
          </a:p>
          <a:p>
            <a:pPr marL="457200" lvl="0" indent="-355600" rtl="0">
              <a:spcBef>
                <a:spcPts val="0"/>
              </a:spcBef>
              <a:buClr>
                <a:srgbClr val="000000"/>
              </a:buClr>
              <a:buSzPct val="100000"/>
              <a:buChar char="+"/>
            </a:pPr>
            <a:r>
              <a:rPr lang="en" sz="2000">
                <a:solidFill>
                  <a:srgbClr val="000000"/>
                </a:solidFill>
              </a:rPr>
              <a:t>“Resiliency” metrics</a:t>
            </a:r>
          </a:p>
          <a:p>
            <a:pPr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251" name="Shape 251"/>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sp>
        <p:nvSpPr>
          <p:cNvPr id="252" name="Shape 252"/>
          <p:cNvSpPr txBox="1"/>
          <p:nvPr/>
        </p:nvSpPr>
        <p:spPr>
          <a:xfrm>
            <a:off x="1424400" y="2715125"/>
            <a:ext cx="6715500" cy="389999"/>
          </a:xfrm>
          <a:prstGeom prst="rect">
            <a:avLst/>
          </a:prstGeom>
          <a:noFill/>
          <a:ln>
            <a:noFill/>
          </a:ln>
        </p:spPr>
        <p:txBody>
          <a:bodyPr lIns="91425" tIns="91425" rIns="91425" bIns="91425" anchor="t" anchorCtr="0">
            <a:noAutofit/>
          </a:bodyPr>
          <a:lstStyle/>
          <a:p>
            <a:pPr>
              <a:spcBef>
                <a:spcPts val="0"/>
              </a:spcBef>
              <a:buNone/>
            </a:pPr>
            <a:r>
              <a:rPr lang="en"/>
              <a:t>Freedom from human impairment/anthropogenic stressors</a:t>
            </a:r>
          </a:p>
        </p:txBody>
      </p:sp>
      <p:sp>
        <p:nvSpPr>
          <p:cNvPr id="253" name="Shape 253"/>
          <p:cNvSpPr txBox="1"/>
          <p:nvPr/>
        </p:nvSpPr>
        <p:spPr>
          <a:xfrm>
            <a:off x="1424400" y="3807475"/>
            <a:ext cx="6715500" cy="389999"/>
          </a:xfrm>
          <a:prstGeom prst="rect">
            <a:avLst/>
          </a:prstGeom>
          <a:noFill/>
          <a:ln>
            <a:noFill/>
          </a:ln>
        </p:spPr>
        <p:txBody>
          <a:bodyPr lIns="91425" tIns="91425" rIns="91425" bIns="91425" anchor="t" anchorCtr="0">
            <a:noAutofit/>
          </a:bodyPr>
          <a:lstStyle/>
          <a:p>
            <a:pPr lvl="0" rtl="0">
              <a:spcBef>
                <a:spcPts val="0"/>
              </a:spcBef>
              <a:buNone/>
            </a:pPr>
            <a:r>
              <a:rPr lang="en"/>
              <a:t>Measure capacity  to recover from or adapt to disturbances and stress</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845100" y="1113275"/>
            <a:ext cx="78741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Clr>
                <a:schemeClr val="dk1"/>
              </a:buClr>
              <a:buSzPct val="55000"/>
              <a:buFont typeface="Arial"/>
              <a:buNone/>
            </a:pPr>
            <a:r>
              <a:rPr lang="en" sz="2000" b="1">
                <a:solidFill>
                  <a:srgbClr val="1155CC"/>
                </a:solidFill>
              </a:rPr>
              <a:t>Key components:</a:t>
            </a:r>
          </a:p>
          <a:p>
            <a:pPr lvl="0" indent="457200" rtl="0">
              <a:spcBef>
                <a:spcPts val="0"/>
              </a:spcBef>
              <a:buNone/>
            </a:pPr>
            <a:r>
              <a:rPr lang="en" sz="2000">
                <a:solidFill>
                  <a:srgbClr val="000000"/>
                </a:solidFill>
              </a:rPr>
              <a:t>“Intactness” metrics </a:t>
            </a:r>
          </a:p>
          <a:p>
            <a:pPr lvl="0" rtl="0">
              <a:spcBef>
                <a:spcPts val="0"/>
              </a:spcBef>
              <a:buNone/>
            </a:pPr>
            <a:endParaRPr sz="2000">
              <a:solidFill>
                <a:srgbClr val="000000"/>
              </a:solidFill>
            </a:endParaRPr>
          </a:p>
          <a:p>
            <a:pPr marL="457200" lvl="0" indent="-355600" rtl="0">
              <a:spcBef>
                <a:spcPts val="0"/>
              </a:spcBef>
              <a:buClr>
                <a:srgbClr val="000000"/>
              </a:buClr>
              <a:buSzPct val="100000"/>
              <a:buChar char="+"/>
            </a:pPr>
            <a:r>
              <a:rPr lang="en" sz="2000">
                <a:solidFill>
                  <a:srgbClr val="000000"/>
                </a:solidFill>
              </a:rPr>
              <a:t>“Resiliency” metrics</a:t>
            </a:r>
          </a:p>
          <a:p>
            <a:pPr lvl="0" rtl="0">
              <a:spcBef>
                <a:spcPts val="0"/>
              </a:spcBef>
              <a:buNone/>
            </a:pPr>
            <a:endParaRPr sz="2000">
              <a:solidFill>
                <a:srgbClr val="000000"/>
              </a:solidFill>
            </a:endParaRPr>
          </a:p>
          <a:p>
            <a:pPr lvl="0" rtl="0">
              <a:spcBef>
                <a:spcPts val="0"/>
              </a:spcBef>
              <a:buNone/>
            </a:pPr>
            <a:r>
              <a:rPr lang="en" sz="2000">
                <a:solidFill>
                  <a:srgbClr val="000000"/>
                </a:solidFill>
              </a:rPr>
              <a:t>=     Ecological Integrity</a:t>
            </a:r>
          </a:p>
        </p:txBody>
      </p:sp>
      <p:sp>
        <p:nvSpPr>
          <p:cNvPr id="259" name="Shape 259"/>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sp>
        <p:nvSpPr>
          <p:cNvPr id="260" name="Shape 260"/>
          <p:cNvSpPr txBox="1"/>
          <p:nvPr/>
        </p:nvSpPr>
        <p:spPr>
          <a:xfrm>
            <a:off x="1424400" y="2715125"/>
            <a:ext cx="6715500" cy="389999"/>
          </a:xfrm>
          <a:prstGeom prst="rect">
            <a:avLst/>
          </a:prstGeom>
          <a:noFill/>
          <a:ln>
            <a:noFill/>
          </a:ln>
        </p:spPr>
        <p:txBody>
          <a:bodyPr lIns="91425" tIns="91425" rIns="91425" bIns="91425" anchor="t" anchorCtr="0">
            <a:noAutofit/>
          </a:bodyPr>
          <a:lstStyle/>
          <a:p>
            <a:pPr lvl="0" rtl="0">
              <a:spcBef>
                <a:spcPts val="0"/>
              </a:spcBef>
              <a:buNone/>
            </a:pPr>
            <a:r>
              <a:rPr lang="en"/>
              <a:t>Freedom from human impairment/anthropogenic stressors</a:t>
            </a:r>
          </a:p>
        </p:txBody>
      </p:sp>
      <p:sp>
        <p:nvSpPr>
          <p:cNvPr id="261" name="Shape 261"/>
          <p:cNvSpPr txBox="1"/>
          <p:nvPr/>
        </p:nvSpPr>
        <p:spPr>
          <a:xfrm>
            <a:off x="1424400" y="3807475"/>
            <a:ext cx="6715500" cy="389999"/>
          </a:xfrm>
          <a:prstGeom prst="rect">
            <a:avLst/>
          </a:prstGeom>
          <a:noFill/>
          <a:ln>
            <a:noFill/>
          </a:ln>
        </p:spPr>
        <p:txBody>
          <a:bodyPr lIns="91425" tIns="91425" rIns="91425" bIns="91425" anchor="t" anchorCtr="0">
            <a:noAutofit/>
          </a:bodyPr>
          <a:lstStyle/>
          <a:p>
            <a:pPr lvl="0" rtl="0">
              <a:spcBef>
                <a:spcPts val="0"/>
              </a:spcBef>
              <a:buNone/>
            </a:pPr>
            <a:r>
              <a:rPr lang="en"/>
              <a:t>Capacity to recover from or adapt to disturbances and stress</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p:cNvPicPr preferRelativeResize="0"/>
          <p:nvPr/>
        </p:nvPicPr>
        <p:blipFill>
          <a:blip r:embed="rId3">
            <a:alphaModFix/>
          </a:blip>
          <a:stretch>
            <a:fillRect/>
          </a:stretch>
        </p:blipFill>
        <p:spPr>
          <a:xfrm>
            <a:off x="2543875" y="1398075"/>
            <a:ext cx="4565974" cy="3549900"/>
          </a:xfrm>
          <a:prstGeom prst="rect">
            <a:avLst/>
          </a:prstGeom>
          <a:noFill/>
          <a:ln>
            <a:noFill/>
          </a:ln>
        </p:spPr>
      </p:pic>
      <p:sp>
        <p:nvSpPr>
          <p:cNvPr id="267" name="Shape 267"/>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sp>
        <p:nvSpPr>
          <p:cNvPr id="268" name="Shape 268"/>
          <p:cNvSpPr txBox="1">
            <a:spLocks noGrp="1"/>
          </p:cNvSpPr>
          <p:nvPr>
            <p:ph type="body" idx="1"/>
          </p:nvPr>
        </p:nvSpPr>
        <p:spPr>
          <a:xfrm>
            <a:off x="845100" y="1113275"/>
            <a:ext cx="1667699" cy="1721699"/>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Products:</a:t>
            </a:r>
          </a:p>
          <a:p>
            <a:pPr lvl="0" rtl="0">
              <a:spcBef>
                <a:spcPts val="0"/>
              </a:spcBef>
              <a:buNone/>
            </a:pPr>
            <a:endParaRPr sz="2000">
              <a:solidFill>
                <a:srgbClr val="000000"/>
              </a:solidFill>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845100" y="1113275"/>
            <a:ext cx="78741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Products:</a:t>
            </a:r>
          </a:p>
          <a:p>
            <a:pPr rtl="0">
              <a:spcBef>
                <a:spcPts val="0"/>
              </a:spcBef>
              <a:buNone/>
            </a:pPr>
            <a:r>
              <a:rPr lang="en" sz="2000">
                <a:solidFill>
                  <a:srgbClr val="000000"/>
                </a:solidFill>
              </a:rPr>
              <a:t>Stratified by:</a:t>
            </a:r>
          </a:p>
          <a:p>
            <a:pPr lvl="0" rtl="0">
              <a:spcBef>
                <a:spcPts val="0"/>
              </a:spcBef>
              <a:buNone/>
            </a:pPr>
            <a:endParaRPr sz="2000">
              <a:solidFill>
                <a:srgbClr val="000000"/>
              </a:solidFill>
            </a:endParaRPr>
          </a:p>
        </p:txBody>
      </p:sp>
      <p:sp>
        <p:nvSpPr>
          <p:cNvPr id="274" name="Shape 27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pic>
        <p:nvPicPr>
          <p:cNvPr id="275" name="Shape 275"/>
          <p:cNvPicPr preferRelativeResize="0"/>
          <p:nvPr/>
        </p:nvPicPr>
        <p:blipFill rotWithShape="1">
          <a:blip r:embed="rId3">
            <a:alphaModFix/>
          </a:blip>
          <a:srcRect t="50009"/>
          <a:stretch/>
        </p:blipFill>
        <p:spPr>
          <a:xfrm>
            <a:off x="4836656" y="2347928"/>
            <a:ext cx="4231240" cy="2559193"/>
          </a:xfrm>
          <a:prstGeom prst="rect">
            <a:avLst/>
          </a:prstGeom>
          <a:noFill/>
          <a:ln>
            <a:noFill/>
          </a:ln>
        </p:spPr>
      </p:pic>
      <p:pic>
        <p:nvPicPr>
          <p:cNvPr id="276" name="Shape 276"/>
          <p:cNvPicPr preferRelativeResize="0"/>
          <p:nvPr/>
        </p:nvPicPr>
        <p:blipFill rotWithShape="1">
          <a:blip r:embed="rId3">
            <a:alphaModFix/>
          </a:blip>
          <a:srcRect b="50010"/>
          <a:stretch/>
        </p:blipFill>
        <p:spPr>
          <a:xfrm>
            <a:off x="547299" y="2288800"/>
            <a:ext cx="4231240" cy="2559193"/>
          </a:xfrm>
          <a:prstGeom prst="rect">
            <a:avLst/>
          </a:prstGeom>
          <a:noFill/>
          <a:ln>
            <a:noFill/>
          </a:ln>
        </p:spPr>
      </p:pic>
      <p:sp>
        <p:nvSpPr>
          <p:cNvPr id="277" name="Shape 277"/>
          <p:cNvSpPr/>
          <p:nvPr/>
        </p:nvSpPr>
        <p:spPr>
          <a:xfrm>
            <a:off x="4737150" y="1935500"/>
            <a:ext cx="4266599" cy="427799"/>
          </a:xfrm>
          <a:prstGeom prst="rect">
            <a:avLst/>
          </a:prstGeom>
          <a:solidFill>
            <a:srgbClr val="FFFFFF"/>
          </a:solidFill>
          <a:ln>
            <a:noFill/>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283" name="Shape 283"/>
          <p:cNvSpPr txBox="1"/>
          <p:nvPr/>
        </p:nvSpPr>
        <p:spPr>
          <a:xfrm>
            <a:off x="527175" y="1576225"/>
            <a:ext cx="3794100" cy="784799"/>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Applications:</a:t>
            </a:r>
          </a:p>
        </p:txBody>
      </p:sp>
      <p:pic>
        <p:nvPicPr>
          <p:cNvPr id="284" name="Shape 284"/>
          <p:cNvPicPr preferRelativeResize="0"/>
          <p:nvPr/>
        </p:nvPicPr>
        <p:blipFill>
          <a:blip r:embed="rId3">
            <a:alphaModFix/>
          </a:blip>
          <a:stretch>
            <a:fillRect/>
          </a:stretch>
        </p:blipFill>
        <p:spPr>
          <a:xfrm>
            <a:off x="3190150" y="1442700"/>
            <a:ext cx="3593700" cy="3593700"/>
          </a:xfrm>
          <a:prstGeom prst="rect">
            <a:avLst/>
          </a:prstGeom>
          <a:noFill/>
          <a:ln w="9525" cap="flat" cmpd="sng">
            <a:solidFill>
              <a:srgbClr val="000000"/>
            </a:solidFill>
            <a:prstDash val="solid"/>
            <a:round/>
            <a:headEnd type="none" w="med" len="med"/>
            <a:tailEnd type="none" w="med" len="med"/>
          </a:ln>
        </p:spPr>
      </p:pic>
      <p:sp>
        <p:nvSpPr>
          <p:cNvPr id="285" name="Shape 285"/>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cxnSp>
        <p:nvCxnSpPr>
          <p:cNvPr id="286" name="Shape 286"/>
          <p:cNvCxnSpPr/>
          <p:nvPr/>
        </p:nvCxnSpPr>
        <p:spPr>
          <a:xfrm flipH="1">
            <a:off x="5520499" y="2383275"/>
            <a:ext cx="2042400" cy="823500"/>
          </a:xfrm>
          <a:prstGeom prst="straightConnector1">
            <a:avLst/>
          </a:prstGeom>
          <a:noFill/>
          <a:ln w="38100" cap="flat" cmpd="sng">
            <a:solidFill>
              <a:srgbClr val="0000FF"/>
            </a:solidFill>
            <a:prstDash val="solid"/>
            <a:round/>
            <a:headEnd type="none" w="lg" len="lg"/>
            <a:tailEnd type="triangle" w="lg" len="lg"/>
          </a:ln>
        </p:spPr>
      </p:cxnSp>
      <p:sp>
        <p:nvSpPr>
          <p:cNvPr id="287" name="Shape 287"/>
          <p:cNvSpPr txBox="1"/>
          <p:nvPr/>
        </p:nvSpPr>
        <p:spPr>
          <a:xfrm>
            <a:off x="527175" y="1576225"/>
            <a:ext cx="2552399" cy="3080700"/>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Applications:</a:t>
            </a:r>
          </a:p>
          <a:p>
            <a:pPr lvl="0" rtl="0">
              <a:spcBef>
                <a:spcPts val="0"/>
              </a:spcBef>
              <a:buNone/>
            </a:pPr>
            <a:endParaRPr sz="2000" b="1">
              <a:solidFill>
                <a:srgbClr val="1155CC"/>
              </a:solidFill>
            </a:endParaRPr>
          </a:p>
          <a:p>
            <a:pPr marL="457200" lvl="0" indent="-355600" rtl="0">
              <a:spcBef>
                <a:spcPts val="0"/>
              </a:spcBef>
              <a:buSzPct val="100000"/>
              <a:buChar char="●"/>
            </a:pPr>
            <a:r>
              <a:rPr lang="en" sz="2000"/>
              <a:t>Identify in tact, resilient landscapes capable of sustaining biodiversity</a:t>
            </a:r>
          </a:p>
          <a:p>
            <a:pPr lvl="0" rtl="0">
              <a:spcBef>
                <a:spcPts val="0"/>
              </a:spcBef>
              <a:buNone/>
            </a:pPr>
            <a:endParaRPr sz="2000"/>
          </a:p>
          <a:p>
            <a:pPr lvl="0" rtl="0">
              <a:spcBef>
                <a:spcPts val="0"/>
              </a:spcBef>
              <a:buNone/>
            </a:pPr>
            <a:endParaRPr sz="2000"/>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Landscape Conservation Cooperatives (LCCs)</a:t>
            </a:r>
          </a:p>
        </p:txBody>
      </p:sp>
      <p:sp>
        <p:nvSpPr>
          <p:cNvPr id="85" name="Shape 85"/>
          <p:cNvSpPr/>
          <p:nvPr/>
        </p:nvSpPr>
        <p:spPr>
          <a:xfrm>
            <a:off x="5379239" y="2385064"/>
            <a:ext cx="1484875" cy="2093750"/>
          </a:xfrm>
          <a:custGeom>
            <a:avLst/>
            <a:gdLst/>
            <a:ahLst/>
            <a:cxnLst/>
            <a:rect l="0" t="0" r="0" b="0"/>
            <a:pathLst>
              <a:path w="59395" h="83750" extrusionOk="0">
                <a:moveTo>
                  <a:pt x="32653" y="54226"/>
                </a:moveTo>
                <a:cubicBezTo>
                  <a:pt x="22213" y="61686"/>
                  <a:pt x="16153" y="90498"/>
                  <a:pt x="6298" y="82282"/>
                </a:cubicBezTo>
                <a:cubicBezTo>
                  <a:pt x="1810" y="78540"/>
                  <a:pt x="3007" y="71040"/>
                  <a:pt x="2047" y="65278"/>
                </a:cubicBezTo>
                <a:cubicBezTo>
                  <a:pt x="835" y="58008"/>
                  <a:pt x="-1949" y="49069"/>
                  <a:pt x="2472" y="43174"/>
                </a:cubicBezTo>
                <a:cubicBezTo>
                  <a:pt x="5119" y="39643"/>
                  <a:pt x="7614" y="35667"/>
                  <a:pt x="11399" y="33397"/>
                </a:cubicBezTo>
                <a:cubicBezTo>
                  <a:pt x="15167" y="31135"/>
                  <a:pt x="20617" y="31827"/>
                  <a:pt x="23726" y="28721"/>
                </a:cubicBezTo>
                <a:cubicBezTo>
                  <a:pt x="28676" y="23773"/>
                  <a:pt x="26430" y="14117"/>
                  <a:pt x="31378" y="9167"/>
                </a:cubicBezTo>
                <a:cubicBezTo>
                  <a:pt x="34337" y="6205"/>
                  <a:pt x="39265" y="6219"/>
                  <a:pt x="42855" y="4066"/>
                </a:cubicBezTo>
                <a:cubicBezTo>
                  <a:pt x="46627" y="1802"/>
                  <a:pt x="51672" y="-1300"/>
                  <a:pt x="55608" y="666"/>
                </a:cubicBezTo>
                <a:cubicBezTo>
                  <a:pt x="57762" y="1742"/>
                  <a:pt x="60247" y="4976"/>
                  <a:pt x="59008" y="7042"/>
                </a:cubicBezTo>
                <a:cubicBezTo>
                  <a:pt x="55125" y="13513"/>
                  <a:pt x="46294" y="15601"/>
                  <a:pt x="41580" y="21495"/>
                </a:cubicBezTo>
                <a:cubicBezTo>
                  <a:pt x="35701" y="28842"/>
                  <a:pt x="32653" y="38865"/>
                  <a:pt x="32653" y="48275"/>
                </a:cubicBezTo>
                <a:cubicBezTo>
                  <a:pt x="32653" y="50303"/>
                  <a:pt x="33406" y="54226"/>
                  <a:pt x="31378" y="54226"/>
                </a:cubicBezTo>
              </a:path>
            </a:pathLst>
          </a:custGeom>
          <a:noFill/>
          <a:ln w="38100" cap="flat" cmpd="sng">
            <a:solidFill>
              <a:srgbClr val="FFFF00"/>
            </a:solidFill>
            <a:prstDash val="solid"/>
            <a:round/>
            <a:headEnd type="none" w="lg" len="lg"/>
            <a:tailEnd type="none" w="lg" len="lg"/>
          </a:ln>
        </p:spPr>
      </p:sp>
      <p:sp>
        <p:nvSpPr>
          <p:cNvPr id="86" name="Shape 86"/>
          <p:cNvSpPr/>
          <p:nvPr/>
        </p:nvSpPr>
        <p:spPr>
          <a:xfrm>
            <a:off x="5428338" y="3708850"/>
            <a:ext cx="1674350" cy="1193600"/>
          </a:xfrm>
          <a:custGeom>
            <a:avLst/>
            <a:gdLst/>
            <a:ahLst/>
            <a:cxnLst/>
            <a:rect l="0" t="0" r="0" b="0"/>
            <a:pathLst>
              <a:path w="66974" h="47744" extrusionOk="0">
                <a:moveTo>
                  <a:pt x="60020" y="0"/>
                </a:moveTo>
                <a:cubicBezTo>
                  <a:pt x="64654" y="1737"/>
                  <a:pt x="68939" y="9642"/>
                  <a:pt x="65971" y="13602"/>
                </a:cubicBezTo>
                <a:cubicBezTo>
                  <a:pt x="63302" y="17162"/>
                  <a:pt x="58123" y="18204"/>
                  <a:pt x="55344" y="21679"/>
                </a:cubicBezTo>
                <a:cubicBezTo>
                  <a:pt x="49714" y="28715"/>
                  <a:pt x="47251" y="39327"/>
                  <a:pt x="39191" y="43358"/>
                </a:cubicBezTo>
                <a:cubicBezTo>
                  <a:pt x="28406" y="48750"/>
                  <a:pt x="11584" y="50183"/>
                  <a:pt x="3059" y="41658"/>
                </a:cubicBezTo>
                <a:cubicBezTo>
                  <a:pt x="1532" y="40131"/>
                  <a:pt x="-1018" y="37232"/>
                  <a:pt x="508" y="35707"/>
                </a:cubicBezTo>
                <a:cubicBezTo>
                  <a:pt x="4281" y="31936"/>
                  <a:pt x="12852" y="35469"/>
                  <a:pt x="15811" y="31031"/>
                </a:cubicBezTo>
                <a:cubicBezTo>
                  <a:pt x="19713" y="25177"/>
                  <a:pt x="24093" y="19634"/>
                  <a:pt x="27714" y="13602"/>
                </a:cubicBezTo>
                <a:cubicBezTo>
                  <a:pt x="28615" y="12099"/>
                  <a:pt x="27587" y="9553"/>
                  <a:pt x="28989" y="8501"/>
                </a:cubicBezTo>
                <a:cubicBezTo>
                  <a:pt x="34830" y="4116"/>
                  <a:pt x="42656" y="3132"/>
                  <a:pt x="49818" y="1700"/>
                </a:cubicBezTo>
                <a:cubicBezTo>
                  <a:pt x="53316" y="1000"/>
                  <a:pt x="58849" y="-216"/>
                  <a:pt x="60445" y="2975"/>
                </a:cubicBezTo>
              </a:path>
            </a:pathLst>
          </a:custGeom>
          <a:noFill/>
          <a:ln w="38100" cap="flat" cmpd="sng">
            <a:solidFill>
              <a:srgbClr val="9900FF"/>
            </a:solidFill>
            <a:prstDash val="solid"/>
            <a:round/>
            <a:headEnd type="none" w="lg" len="lg"/>
            <a:tailEnd type="none" w="lg" len="lg"/>
          </a:ln>
        </p:spPr>
      </p:sp>
      <p:sp>
        <p:nvSpPr>
          <p:cNvPr id="87" name="Shape 87"/>
          <p:cNvSpPr txBox="1"/>
          <p:nvPr/>
        </p:nvSpPr>
        <p:spPr>
          <a:xfrm>
            <a:off x="565975" y="1608575"/>
            <a:ext cx="4281899" cy="3152399"/>
          </a:xfrm>
          <a:prstGeom prst="rect">
            <a:avLst/>
          </a:prstGeom>
          <a:noFill/>
          <a:ln>
            <a:noFill/>
          </a:ln>
        </p:spPr>
        <p:txBody>
          <a:bodyPr lIns="91425" tIns="91425" rIns="91425" bIns="91425" anchor="t" anchorCtr="0">
            <a:noAutofit/>
          </a:bodyPr>
          <a:lstStyle/>
          <a:p>
            <a:pPr lvl="0" rtl="0">
              <a:spcBef>
                <a:spcPts val="0"/>
              </a:spcBef>
              <a:buNone/>
            </a:pPr>
            <a:r>
              <a:rPr lang="en" sz="1600" b="1">
                <a:solidFill>
                  <a:schemeClr val="dk1"/>
                </a:solidFill>
              </a:rPr>
              <a:t>Big picture approach to conservation</a:t>
            </a:r>
          </a:p>
          <a:p>
            <a:pPr lvl="0" rtl="0">
              <a:spcBef>
                <a:spcPts val="0"/>
              </a:spcBef>
              <a:buNone/>
            </a:pPr>
            <a:endParaRPr sz="1600"/>
          </a:p>
          <a:p>
            <a:pPr marL="457200" lvl="0" indent="-330200" rtl="0">
              <a:spcBef>
                <a:spcPts val="0"/>
              </a:spcBef>
              <a:buClr>
                <a:schemeClr val="dk1"/>
              </a:buClr>
              <a:buSzPct val="100000"/>
              <a:buChar char="●"/>
            </a:pPr>
            <a:r>
              <a:rPr lang="en" sz="1600">
                <a:solidFill>
                  <a:schemeClr val="dk1"/>
                </a:solidFill>
              </a:rPr>
              <a:t>22 in international LCC Network</a:t>
            </a:r>
          </a:p>
          <a:p>
            <a:pPr lvl="0" rtl="0">
              <a:spcBef>
                <a:spcPts val="0"/>
              </a:spcBef>
              <a:buNone/>
            </a:pPr>
            <a:endParaRPr sz="1600">
              <a:solidFill>
                <a:schemeClr val="dk1"/>
              </a:solidFill>
            </a:endParaRPr>
          </a:p>
          <a:p>
            <a:pPr marL="457200" lvl="0" indent="-330200" rtl="0">
              <a:spcBef>
                <a:spcPts val="0"/>
              </a:spcBef>
              <a:buClr>
                <a:schemeClr val="dk1"/>
              </a:buClr>
              <a:buSzPct val="100000"/>
              <a:buChar char="●"/>
            </a:pPr>
            <a:r>
              <a:rPr lang="en" sz="1600">
                <a:solidFill>
                  <a:schemeClr val="dk1"/>
                </a:solidFill>
              </a:rPr>
              <a:t>established concurrent to DOI Climate Science Centers</a:t>
            </a:r>
          </a:p>
          <a:p>
            <a:pPr lvl="0" rtl="0">
              <a:spcBef>
                <a:spcPts val="0"/>
              </a:spcBef>
              <a:buNone/>
            </a:pPr>
            <a:endParaRPr sz="1600">
              <a:solidFill>
                <a:schemeClr val="dk1"/>
              </a:solidFill>
            </a:endParaRPr>
          </a:p>
          <a:p>
            <a:pPr marL="457200" lvl="0" indent="-330200" rtl="0">
              <a:spcBef>
                <a:spcPts val="0"/>
              </a:spcBef>
              <a:buClr>
                <a:schemeClr val="dk1"/>
              </a:buClr>
              <a:buSzPct val="100000"/>
              <a:buChar char="●"/>
            </a:pPr>
            <a:r>
              <a:rPr lang="en" sz="1600">
                <a:solidFill>
                  <a:schemeClr val="dk1"/>
                </a:solidFill>
              </a:rPr>
              <a:t>organized based on ecologically connected landscapes, rather than political boundaries</a:t>
            </a:r>
          </a:p>
          <a:p>
            <a:pPr lvl="0" rtl="0">
              <a:spcBef>
                <a:spcPts val="0"/>
              </a:spcBef>
              <a:buNone/>
            </a:pPr>
            <a:endParaRPr sz="1600"/>
          </a:p>
        </p:txBody>
      </p:sp>
      <p:pic>
        <p:nvPicPr>
          <p:cNvPr id="88" name="Shape 88"/>
          <p:cNvPicPr preferRelativeResize="0"/>
          <p:nvPr/>
        </p:nvPicPr>
        <p:blipFill>
          <a:blip r:embed="rId3">
            <a:alphaModFix/>
          </a:blip>
          <a:stretch>
            <a:fillRect/>
          </a:stretch>
        </p:blipFill>
        <p:spPr>
          <a:xfrm>
            <a:off x="4801325" y="1457600"/>
            <a:ext cx="3851925" cy="3476375"/>
          </a:xfrm>
          <a:prstGeom prst="rect">
            <a:avLst/>
          </a:prstGeom>
          <a:noFill/>
          <a:ln w="9525" cap="flat" cmpd="sng">
            <a:solidFill>
              <a:srgbClr val="000000"/>
            </a:solidFill>
            <a:prstDash val="solid"/>
            <a:round/>
            <a:headEnd type="none" w="med" len="med"/>
            <a:tailEnd type="none" w="med" len="med"/>
          </a:ln>
        </p:spPr>
      </p:pic>
      <p:sp>
        <p:nvSpPr>
          <p:cNvPr id="89" name="Shape 89"/>
          <p:cNvSpPr/>
          <p:nvPr/>
        </p:nvSpPr>
        <p:spPr>
          <a:xfrm>
            <a:off x="7699471" y="2822458"/>
            <a:ext cx="620025" cy="989375"/>
          </a:xfrm>
          <a:custGeom>
            <a:avLst/>
            <a:gdLst/>
            <a:ahLst/>
            <a:cxnLst/>
            <a:rect l="0" t="0" r="0" b="0"/>
            <a:pathLst>
              <a:path w="24801" h="39575" extrusionOk="0">
                <a:moveTo>
                  <a:pt x="24798" y="4729"/>
                </a:moveTo>
                <a:cubicBezTo>
                  <a:pt x="19648" y="1293"/>
                  <a:pt x="10782" y="-2215"/>
                  <a:pt x="6405" y="2162"/>
                </a:cubicBezTo>
                <a:cubicBezTo>
                  <a:pt x="2222" y="6344"/>
                  <a:pt x="264" y="13533"/>
                  <a:pt x="1700" y="19272"/>
                </a:cubicBezTo>
                <a:cubicBezTo>
                  <a:pt x="2295" y="21651"/>
                  <a:pt x="7510" y="23344"/>
                  <a:pt x="5978" y="25260"/>
                </a:cubicBezTo>
                <a:cubicBezTo>
                  <a:pt x="4816" y="26711"/>
                  <a:pt x="2104" y="26591"/>
                  <a:pt x="1273" y="28254"/>
                </a:cubicBezTo>
                <a:cubicBezTo>
                  <a:pt x="-326" y="31452"/>
                  <a:pt x="-733" y="36802"/>
                  <a:pt x="2128" y="38948"/>
                </a:cubicBezTo>
                <a:cubicBezTo>
                  <a:pt x="6743" y="42408"/>
                  <a:pt x="10281" y="30635"/>
                  <a:pt x="13249" y="25688"/>
                </a:cubicBezTo>
                <a:cubicBezTo>
                  <a:pt x="14577" y="23473"/>
                  <a:pt x="12279" y="19814"/>
                  <a:pt x="14105" y="17989"/>
                </a:cubicBezTo>
                <a:cubicBezTo>
                  <a:pt x="16906" y="15187"/>
                  <a:pt x="22899" y="15678"/>
                  <a:pt x="24370" y="12000"/>
                </a:cubicBezTo>
                <a:cubicBezTo>
                  <a:pt x="25231" y="9845"/>
                  <a:pt x="24125" y="7232"/>
                  <a:pt x="23087" y="5157"/>
                </a:cubicBezTo>
              </a:path>
            </a:pathLst>
          </a:custGeom>
          <a:noFill/>
          <a:ln w="38100" cap="flat" cmpd="sng">
            <a:solidFill>
              <a:srgbClr val="F1C232"/>
            </a:solidFill>
            <a:prstDash val="solid"/>
            <a:round/>
            <a:headEnd type="none" w="lg" len="lg"/>
            <a:tailEnd type="none" w="lg" len="lg"/>
          </a:ln>
        </p:spPr>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293" name="Shape 293"/>
          <p:cNvSpPr txBox="1"/>
          <p:nvPr/>
        </p:nvSpPr>
        <p:spPr>
          <a:xfrm>
            <a:off x="527175" y="1576225"/>
            <a:ext cx="3794100" cy="784799"/>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Applications:</a:t>
            </a:r>
          </a:p>
        </p:txBody>
      </p:sp>
      <p:sp>
        <p:nvSpPr>
          <p:cNvPr id="294" name="Shape 29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sp>
        <p:nvSpPr>
          <p:cNvPr id="295" name="Shape 295"/>
          <p:cNvSpPr txBox="1"/>
          <p:nvPr/>
        </p:nvSpPr>
        <p:spPr>
          <a:xfrm>
            <a:off x="527175" y="1576225"/>
            <a:ext cx="2552399" cy="3080700"/>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Applications:</a:t>
            </a:r>
          </a:p>
          <a:p>
            <a:pPr lvl="0" rtl="0">
              <a:spcBef>
                <a:spcPts val="0"/>
              </a:spcBef>
              <a:buNone/>
            </a:pPr>
            <a:endParaRPr sz="2000" b="1">
              <a:solidFill>
                <a:srgbClr val="1155CC"/>
              </a:solidFill>
            </a:endParaRPr>
          </a:p>
          <a:p>
            <a:pPr marL="457200" lvl="0" indent="-355600" rtl="0">
              <a:spcBef>
                <a:spcPts val="0"/>
              </a:spcBef>
              <a:buSzPct val="100000"/>
              <a:buChar char="●"/>
            </a:pPr>
            <a:r>
              <a:rPr lang="en" sz="2000"/>
              <a:t>View integrity for a specific system or systems*</a:t>
            </a:r>
          </a:p>
          <a:p>
            <a:pPr lvl="0" rtl="0">
              <a:spcBef>
                <a:spcPts val="0"/>
              </a:spcBef>
              <a:buNone/>
            </a:pPr>
            <a:endParaRPr sz="2000"/>
          </a:p>
          <a:p>
            <a:pPr lvl="0" rtl="0">
              <a:spcBef>
                <a:spcPts val="0"/>
              </a:spcBef>
              <a:buNone/>
            </a:pPr>
            <a:endParaRPr sz="2000"/>
          </a:p>
        </p:txBody>
      </p:sp>
      <p:pic>
        <p:nvPicPr>
          <p:cNvPr id="296" name="Shape 296"/>
          <p:cNvPicPr preferRelativeResize="0"/>
          <p:nvPr/>
        </p:nvPicPr>
        <p:blipFill>
          <a:blip r:embed="rId3">
            <a:alphaModFix/>
          </a:blip>
          <a:stretch>
            <a:fillRect/>
          </a:stretch>
        </p:blipFill>
        <p:spPr>
          <a:xfrm>
            <a:off x="3344900" y="1404025"/>
            <a:ext cx="2735826" cy="3540504"/>
          </a:xfrm>
          <a:prstGeom prst="rect">
            <a:avLst/>
          </a:prstGeom>
          <a:noFill/>
          <a:ln w="9525" cap="flat" cmpd="sng">
            <a:solidFill>
              <a:srgbClr val="000000"/>
            </a:solidFill>
            <a:prstDash val="solid"/>
            <a:round/>
            <a:headEnd type="none" w="med" len="med"/>
            <a:tailEnd type="none" w="med" len="med"/>
          </a:ln>
        </p:spPr>
      </p:pic>
      <p:cxnSp>
        <p:nvCxnSpPr>
          <p:cNvPr id="297" name="Shape 297"/>
          <p:cNvCxnSpPr/>
          <p:nvPr/>
        </p:nvCxnSpPr>
        <p:spPr>
          <a:xfrm flipH="1">
            <a:off x="4148874" y="1748025"/>
            <a:ext cx="2616900" cy="1077899"/>
          </a:xfrm>
          <a:prstGeom prst="straightConnector1">
            <a:avLst/>
          </a:prstGeom>
          <a:noFill/>
          <a:ln w="38100" cap="flat" cmpd="sng">
            <a:solidFill>
              <a:srgbClr val="0000FF"/>
            </a:solidFill>
            <a:prstDash val="solid"/>
            <a:round/>
            <a:headEnd type="none" w="lg" len="lg"/>
            <a:tailEnd type="triangle" w="lg" len="lg"/>
          </a:ln>
        </p:spPr>
      </p:cxnSp>
      <p:sp>
        <p:nvSpPr>
          <p:cNvPr id="298" name="Shape 298"/>
          <p:cNvSpPr txBox="1"/>
          <p:nvPr/>
        </p:nvSpPr>
        <p:spPr>
          <a:xfrm>
            <a:off x="6918600" y="1410425"/>
            <a:ext cx="1469400" cy="596699"/>
          </a:xfrm>
          <a:prstGeom prst="rect">
            <a:avLst/>
          </a:prstGeom>
          <a:noFill/>
          <a:ln>
            <a:noFill/>
          </a:ln>
        </p:spPr>
        <p:txBody>
          <a:bodyPr lIns="91425" tIns="91425" rIns="91425" bIns="91425" anchor="t" anchorCtr="0">
            <a:noAutofit/>
          </a:bodyPr>
          <a:lstStyle/>
          <a:p>
            <a:pPr>
              <a:spcBef>
                <a:spcPts val="0"/>
              </a:spcBef>
              <a:buNone/>
            </a:pPr>
            <a:r>
              <a:rPr lang="en"/>
              <a:t>North Central Appalachian Acidic Swamp</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548700" y="2162275"/>
            <a:ext cx="3483000" cy="2641799"/>
          </a:xfrm>
          <a:prstGeom prst="rect">
            <a:avLst/>
          </a:prstGeom>
        </p:spPr>
        <p:txBody>
          <a:bodyPr lIns="91425" tIns="91425" rIns="91425" bIns="91425" anchor="t" anchorCtr="0">
            <a:noAutofit/>
          </a:bodyPr>
          <a:lstStyle/>
          <a:p>
            <a:pPr rtl="0">
              <a:spcBef>
                <a:spcPts val="0"/>
              </a:spcBef>
              <a:buNone/>
            </a:pPr>
            <a:r>
              <a:rPr lang="en">
                <a:solidFill>
                  <a:srgbClr val="000000"/>
                </a:solidFill>
              </a:rPr>
              <a:t>Core Team for the Regional Conservation Opportunity Areas project</a:t>
            </a:r>
          </a:p>
          <a:p>
            <a:pPr marL="457200" lvl="0" indent="-228600" rtl="0">
              <a:spcBef>
                <a:spcPts val="0"/>
              </a:spcBef>
              <a:buClr>
                <a:srgbClr val="000000"/>
              </a:buClr>
              <a:buChar char="➔"/>
            </a:pPr>
            <a:r>
              <a:rPr lang="en">
                <a:solidFill>
                  <a:srgbClr val="000000"/>
                </a:solidFill>
              </a:rPr>
              <a:t>Identifying a network of intact, connected lands and waters than can sustain RSGCN across the Northeast</a:t>
            </a:r>
          </a:p>
          <a:p>
            <a:pPr lvl="0" rtl="0">
              <a:spcBef>
                <a:spcPts val="0"/>
              </a:spcBef>
              <a:buNone/>
            </a:pPr>
            <a:endParaRPr>
              <a:solidFill>
                <a:srgbClr val="000000"/>
              </a:solidFill>
            </a:endParaRPr>
          </a:p>
        </p:txBody>
      </p:sp>
      <p:sp>
        <p:nvSpPr>
          <p:cNvPr id="304" name="Shape 30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Index of Ecological Integrity</a:t>
            </a:r>
          </a:p>
        </p:txBody>
      </p:sp>
      <p:sp>
        <p:nvSpPr>
          <p:cNvPr id="305" name="Shape 305"/>
          <p:cNvSpPr txBox="1"/>
          <p:nvPr/>
        </p:nvSpPr>
        <p:spPr>
          <a:xfrm>
            <a:off x="527175" y="1576225"/>
            <a:ext cx="3794100" cy="784799"/>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How partners are using it:</a:t>
            </a:r>
          </a:p>
        </p:txBody>
      </p:sp>
      <p:pic>
        <p:nvPicPr>
          <p:cNvPr id="306" name="Shape 306"/>
          <p:cNvPicPr preferRelativeResize="0"/>
          <p:nvPr/>
        </p:nvPicPr>
        <p:blipFill>
          <a:blip r:embed="rId3">
            <a:alphaModFix/>
          </a:blip>
          <a:stretch>
            <a:fillRect/>
          </a:stretch>
        </p:blipFill>
        <p:spPr>
          <a:xfrm>
            <a:off x="4228225" y="1576224"/>
            <a:ext cx="4385452" cy="2923625"/>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The tools:</a:t>
            </a:r>
          </a:p>
        </p:txBody>
      </p:sp>
      <p:sp>
        <p:nvSpPr>
          <p:cNvPr id="312" name="Shape 312"/>
          <p:cNvSpPr txBox="1"/>
          <p:nvPr/>
        </p:nvSpPr>
        <p:spPr>
          <a:xfrm>
            <a:off x="553325" y="1493550"/>
            <a:ext cx="8061000" cy="2581200"/>
          </a:xfrm>
          <a:prstGeom prst="rect">
            <a:avLst/>
          </a:prstGeom>
          <a:noFill/>
          <a:ln>
            <a:noFill/>
          </a:ln>
        </p:spPr>
        <p:txBody>
          <a:bodyPr lIns="91425" tIns="91425" rIns="91425" bIns="91425" anchor="ctr" anchorCtr="0">
            <a:noAutofit/>
          </a:bodyPr>
          <a:lstStyle/>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Identifying high-quality habitat</a:t>
            </a: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Assessing a site’s ability to sustain ecological functions</a:t>
            </a: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b="1">
                <a:solidFill>
                  <a:srgbClr val="222222"/>
                </a:solidFill>
                <a:latin typeface="Calibri"/>
                <a:ea typeface="Calibri"/>
                <a:cs typeface="Calibri"/>
                <a:sym typeface="Calibri"/>
              </a:rPr>
              <a:t>Restoring aquatic connectivity, increasing resilience to floods</a:t>
            </a:r>
          </a:p>
        </p:txBody>
      </p:sp>
      <p:sp>
        <p:nvSpPr>
          <p:cNvPr id="313" name="Shape 313"/>
          <p:cNvSpPr txBox="1"/>
          <p:nvPr/>
        </p:nvSpPr>
        <p:spPr>
          <a:xfrm>
            <a:off x="1542000" y="3568650"/>
            <a:ext cx="6368099" cy="1395899"/>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2000" b="1">
                <a:solidFill>
                  <a:srgbClr val="1155CC"/>
                </a:solidFill>
              </a:rPr>
              <a:t>North Atlantic Aquatic Connectivity Collaborative</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Project leads:</a:t>
            </a:r>
          </a:p>
          <a:p>
            <a:pPr lvl="0" rtl="0">
              <a:spcBef>
                <a:spcPts val="0"/>
              </a:spcBef>
              <a:buNone/>
            </a:pPr>
            <a:r>
              <a:rPr lang="en" sz="2000">
                <a:solidFill>
                  <a:srgbClr val="000000"/>
                </a:solidFill>
              </a:rPr>
              <a:t>The Nature Conservancy</a:t>
            </a:r>
          </a:p>
          <a:p>
            <a:pPr lvl="0" rtl="0">
              <a:spcBef>
                <a:spcPts val="0"/>
              </a:spcBef>
              <a:buNone/>
            </a:pPr>
            <a:r>
              <a:rPr lang="en" sz="2000">
                <a:solidFill>
                  <a:srgbClr val="000000"/>
                </a:solidFill>
              </a:rPr>
              <a:t>The University of Massachusetts Amherst</a:t>
            </a:r>
          </a:p>
        </p:txBody>
      </p:sp>
      <p:sp>
        <p:nvSpPr>
          <p:cNvPr id="319" name="Shape 319"/>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pic>
        <p:nvPicPr>
          <p:cNvPr id="320" name="Shape 320"/>
          <p:cNvPicPr preferRelativeResize="0"/>
          <p:nvPr/>
        </p:nvPicPr>
        <p:blipFill>
          <a:blip r:embed="rId3">
            <a:alphaModFix/>
          </a:blip>
          <a:stretch>
            <a:fillRect/>
          </a:stretch>
        </p:blipFill>
        <p:spPr>
          <a:xfrm>
            <a:off x="5072700" y="3667299"/>
            <a:ext cx="3635104" cy="1299550"/>
          </a:xfrm>
          <a:prstGeom prst="rect">
            <a:avLst/>
          </a:prstGeom>
          <a:noFill/>
          <a:ln>
            <a:noFill/>
          </a:ln>
        </p:spPr>
      </p:pic>
      <p:pic>
        <p:nvPicPr>
          <p:cNvPr id="321" name="Shape 321"/>
          <p:cNvPicPr preferRelativeResize="0"/>
          <p:nvPr/>
        </p:nvPicPr>
        <p:blipFill>
          <a:blip r:embed="rId4">
            <a:alphaModFix/>
          </a:blip>
          <a:stretch>
            <a:fillRect/>
          </a:stretch>
        </p:blipFill>
        <p:spPr>
          <a:xfrm>
            <a:off x="921300" y="3629198"/>
            <a:ext cx="3442500" cy="129955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845100" y="971550"/>
            <a:ext cx="7874100" cy="3593700"/>
          </a:xfrm>
          <a:prstGeom prst="rect">
            <a:avLst/>
          </a:prstGeom>
        </p:spPr>
        <p:txBody>
          <a:bodyPr lIns="91425" tIns="91425" rIns="91425" bIns="91425" anchor="t" anchorCtr="0">
            <a:noAutofit/>
          </a:bodyPr>
          <a:lstStyle/>
          <a:p>
            <a:pPr lvl="0" rtl="0">
              <a:spcBef>
                <a:spcPts val="0"/>
              </a:spcBef>
              <a:buNone/>
            </a:pPr>
            <a:endParaRPr sz="2000" b="1" dirty="0"/>
          </a:p>
          <a:p>
            <a:pPr lvl="0" rtl="0">
              <a:spcBef>
                <a:spcPts val="0"/>
              </a:spcBef>
              <a:buClr>
                <a:schemeClr val="dk1"/>
              </a:buClr>
              <a:buSzPct val="55000"/>
              <a:buFont typeface="Arial"/>
              <a:buNone/>
            </a:pPr>
            <a:r>
              <a:rPr lang="en" sz="2000" b="1" dirty="0">
                <a:solidFill>
                  <a:srgbClr val="1155CC"/>
                </a:solidFill>
              </a:rPr>
              <a:t>Key components:</a:t>
            </a:r>
          </a:p>
          <a:p>
            <a:pPr marL="571500" lvl="0" indent="-342900" rtl="0">
              <a:spcBef>
                <a:spcPts val="0"/>
              </a:spcBef>
              <a:buClr>
                <a:srgbClr val="000000"/>
              </a:buClr>
              <a:buSzPct val="100000"/>
              <a:buFont typeface="Arial" panose="020B0604020202020204" pitchFamily="34" charset="0"/>
              <a:buChar char="•"/>
            </a:pPr>
            <a:r>
              <a:rPr lang="en" sz="2000" dirty="0">
                <a:solidFill>
                  <a:srgbClr val="000000"/>
                </a:solidFill>
              </a:rPr>
              <a:t>Consistent regional protocols</a:t>
            </a:r>
          </a:p>
          <a:p>
            <a:pPr marL="571500" lvl="0" indent="-342900" rtl="0">
              <a:spcBef>
                <a:spcPts val="0"/>
              </a:spcBef>
              <a:buClr>
                <a:srgbClr val="000000"/>
              </a:buClr>
              <a:buSzPct val="100000"/>
              <a:buFont typeface="Arial" panose="020B0604020202020204" pitchFamily="34" charset="0"/>
              <a:buChar char="•"/>
            </a:pPr>
            <a:r>
              <a:rPr lang="en" sz="2000" dirty="0">
                <a:solidFill>
                  <a:srgbClr val="000000"/>
                </a:solidFill>
              </a:rPr>
              <a:t>Field training for states, towns, and NGOs</a:t>
            </a:r>
          </a:p>
          <a:p>
            <a:pPr marL="571500" lvl="0" indent="-342900" rtl="0">
              <a:spcBef>
                <a:spcPts val="0"/>
              </a:spcBef>
              <a:buClr>
                <a:srgbClr val="000000"/>
              </a:buClr>
              <a:buSzPct val="100000"/>
              <a:buFont typeface="Arial" panose="020B0604020202020204" pitchFamily="34" charset="0"/>
              <a:buChar char="•"/>
            </a:pPr>
            <a:r>
              <a:rPr lang="en" sz="2000" dirty="0">
                <a:solidFill>
                  <a:srgbClr val="000000"/>
                </a:solidFill>
              </a:rPr>
              <a:t>Shared online database </a:t>
            </a:r>
          </a:p>
          <a:p>
            <a:pPr marL="571500" lvl="0" indent="-342900" rtl="0">
              <a:spcBef>
                <a:spcPts val="0"/>
              </a:spcBef>
              <a:buClr>
                <a:srgbClr val="000000"/>
              </a:buClr>
              <a:buSzPct val="100000"/>
              <a:buFont typeface="Arial" panose="020B0604020202020204" pitchFamily="34" charset="0"/>
              <a:buChar char="•"/>
            </a:pPr>
            <a:r>
              <a:rPr lang="en" sz="2000" dirty="0">
                <a:solidFill>
                  <a:srgbClr val="000000"/>
                </a:solidFill>
              </a:rPr>
              <a:t>Prioritization of road-stream crossings for surveys</a:t>
            </a:r>
          </a:p>
          <a:p>
            <a:pPr marL="571500" lvl="0" indent="-342900" rtl="0">
              <a:spcBef>
                <a:spcPts val="0"/>
              </a:spcBef>
              <a:buClr>
                <a:srgbClr val="000000"/>
              </a:buClr>
              <a:buSzPct val="100000"/>
              <a:buFont typeface="Arial" panose="020B0604020202020204" pitchFamily="34" charset="0"/>
              <a:buChar char="•"/>
            </a:pPr>
            <a:r>
              <a:rPr lang="en" sz="2000" dirty="0">
                <a:solidFill>
                  <a:srgbClr val="000000"/>
                </a:solidFill>
              </a:rPr>
              <a:t>Pilot project on vulnerability of road-stream crossings to floods</a:t>
            </a:r>
          </a:p>
        </p:txBody>
      </p:sp>
      <p:sp>
        <p:nvSpPr>
          <p:cNvPr id="327" name="Shape 327"/>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a:p>
          <a:p>
            <a:pPr rtl="0">
              <a:spcBef>
                <a:spcPts val="0"/>
              </a:spcBef>
              <a:buNone/>
            </a:pPr>
            <a:r>
              <a:rPr lang="en" sz="2000" b="1">
                <a:solidFill>
                  <a:srgbClr val="1155CC"/>
                </a:solidFill>
              </a:rPr>
              <a:t>Products: </a:t>
            </a:r>
            <a:r>
              <a:rPr lang="en" sz="2000" b="1">
                <a:solidFill>
                  <a:schemeClr val="dk1"/>
                </a:solidFill>
              </a:rPr>
              <a:t>Online database</a:t>
            </a:r>
          </a:p>
          <a:p>
            <a:pPr lvl="0" rtl="0">
              <a:spcBef>
                <a:spcPts val="0"/>
              </a:spcBef>
              <a:buNone/>
            </a:pPr>
            <a:endParaRPr sz="2000" b="1">
              <a:solidFill>
                <a:srgbClr val="000000"/>
              </a:solidFill>
            </a:endParaRPr>
          </a:p>
          <a:p>
            <a:pPr lvl="0" rtl="0">
              <a:spcBef>
                <a:spcPts val="0"/>
              </a:spcBef>
              <a:buNone/>
            </a:pPr>
            <a:endParaRPr sz="2000" b="1">
              <a:solidFill>
                <a:srgbClr val="1155CC"/>
              </a:solidFill>
            </a:endParaRPr>
          </a:p>
          <a:p>
            <a:pPr lvl="0" rtl="0">
              <a:spcBef>
                <a:spcPts val="0"/>
              </a:spcBef>
              <a:buNone/>
            </a:pPr>
            <a:endParaRPr sz="2000">
              <a:solidFill>
                <a:srgbClr val="000000"/>
              </a:solidFill>
            </a:endParaRPr>
          </a:p>
        </p:txBody>
      </p:sp>
      <p:sp>
        <p:nvSpPr>
          <p:cNvPr id="333" name="Shape 333"/>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pic>
        <p:nvPicPr>
          <p:cNvPr id="334" name="Shape 334"/>
          <p:cNvPicPr preferRelativeResize="0"/>
          <p:nvPr/>
        </p:nvPicPr>
        <p:blipFill>
          <a:blip r:embed="rId3">
            <a:alphaModFix/>
          </a:blip>
          <a:stretch>
            <a:fillRect/>
          </a:stretch>
        </p:blipFill>
        <p:spPr>
          <a:xfrm>
            <a:off x="1953475" y="2427875"/>
            <a:ext cx="5604773" cy="2507699"/>
          </a:xfrm>
          <a:prstGeom prst="rect">
            <a:avLst/>
          </a:prstGeom>
          <a:noFill/>
          <a:ln w="9525" cap="flat" cmpd="sng">
            <a:solidFill>
              <a:srgbClr val="000000"/>
            </a:solidFill>
            <a:prstDash val="solid"/>
            <a:round/>
            <a:headEnd type="none" w="med" len="med"/>
            <a:tailEnd type="none" w="med" len="med"/>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845100" y="1265675"/>
            <a:ext cx="7874100" cy="3593700"/>
          </a:xfrm>
          <a:prstGeom prst="rect">
            <a:avLst/>
          </a:prstGeom>
          <a:ln>
            <a:noFill/>
          </a:ln>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Products: </a:t>
            </a:r>
            <a:r>
              <a:rPr lang="en" sz="2000" b="1">
                <a:solidFill>
                  <a:srgbClr val="000000"/>
                </a:solidFill>
              </a:rPr>
              <a:t>Prioritization tool</a:t>
            </a:r>
          </a:p>
          <a:p>
            <a:pPr lvl="0" rtl="0">
              <a:spcBef>
                <a:spcPts val="0"/>
              </a:spcBef>
              <a:buNone/>
            </a:pPr>
            <a:endParaRPr sz="2000">
              <a:solidFill>
                <a:srgbClr val="000000"/>
              </a:solidFill>
            </a:endParaRPr>
          </a:p>
        </p:txBody>
      </p:sp>
      <p:sp>
        <p:nvSpPr>
          <p:cNvPr id="340" name="Shape 340"/>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pic>
        <p:nvPicPr>
          <p:cNvPr id="341" name="Shape 341"/>
          <p:cNvPicPr preferRelativeResize="0"/>
          <p:nvPr/>
        </p:nvPicPr>
        <p:blipFill>
          <a:blip r:embed="rId3">
            <a:alphaModFix/>
          </a:blip>
          <a:stretch>
            <a:fillRect/>
          </a:stretch>
        </p:blipFill>
        <p:spPr>
          <a:xfrm>
            <a:off x="4749000" y="1531027"/>
            <a:ext cx="3897325" cy="3392250"/>
          </a:xfrm>
          <a:prstGeom prst="rect">
            <a:avLst/>
          </a:prstGeom>
          <a:noFill/>
          <a:ln w="9525" cap="flat" cmpd="sng">
            <a:solidFill>
              <a:srgbClr val="000000"/>
            </a:solidFill>
            <a:prstDash val="solid"/>
            <a:round/>
            <a:headEnd type="none" w="med" len="med"/>
            <a:tailEnd type="none" w="med" len="med"/>
          </a:ln>
        </p:spPr>
      </p:pic>
      <p:sp>
        <p:nvSpPr>
          <p:cNvPr id="342" name="Shape 342"/>
          <p:cNvSpPr txBox="1"/>
          <p:nvPr/>
        </p:nvSpPr>
        <p:spPr>
          <a:xfrm>
            <a:off x="1592400" y="2542275"/>
            <a:ext cx="3079199" cy="2545799"/>
          </a:xfrm>
          <a:prstGeom prst="rect">
            <a:avLst/>
          </a:prstGeom>
          <a:noFill/>
          <a:ln>
            <a:noFill/>
          </a:ln>
        </p:spPr>
        <p:txBody>
          <a:bodyPr lIns="91425" tIns="91425" rIns="91425" bIns="91425" anchor="t" anchorCtr="0">
            <a:noAutofit/>
          </a:bodyPr>
          <a:lstStyle/>
          <a:p>
            <a:pPr algn="ctr" rtl="0">
              <a:spcBef>
                <a:spcPts val="0"/>
              </a:spcBef>
              <a:buNone/>
            </a:pPr>
            <a:r>
              <a:rPr lang="en" b="1"/>
              <a:t>       		Culverts</a:t>
            </a:r>
          </a:p>
          <a:p>
            <a:pPr algn="ctr" rtl="0">
              <a:spcBef>
                <a:spcPts val="0"/>
              </a:spcBef>
              <a:buNone/>
            </a:pPr>
            <a:r>
              <a:rPr lang="en"/>
              <a:t>              High impact</a:t>
            </a:r>
          </a:p>
          <a:p>
            <a:pPr algn="ctr" rtl="0">
              <a:spcBef>
                <a:spcPts val="0"/>
              </a:spcBef>
              <a:buNone/>
            </a:pPr>
            <a:r>
              <a:rPr lang="en"/>
              <a:t>        Medium impact</a:t>
            </a:r>
          </a:p>
          <a:p>
            <a:pPr algn="ctr" rtl="0">
              <a:spcBef>
                <a:spcPts val="0"/>
              </a:spcBef>
              <a:buNone/>
            </a:pPr>
            <a:r>
              <a:rPr lang="en"/>
              <a:t>              Low impact</a:t>
            </a:r>
          </a:p>
          <a:p>
            <a:pPr algn="ctr" rtl="0">
              <a:spcBef>
                <a:spcPts val="0"/>
              </a:spcBef>
              <a:buNone/>
            </a:pPr>
            <a:r>
              <a:rPr lang="en"/>
              <a:t>       Very low impact</a:t>
            </a:r>
          </a:p>
          <a:p>
            <a:pPr algn="r" rtl="0">
              <a:spcBef>
                <a:spcPts val="0"/>
              </a:spcBef>
              <a:buNone/>
            </a:pPr>
            <a:endParaRPr/>
          </a:p>
          <a:p>
            <a:pPr algn="l" rtl="0">
              <a:spcBef>
                <a:spcPts val="0"/>
              </a:spcBef>
              <a:buNone/>
            </a:pPr>
            <a:r>
              <a:rPr lang="en" b="1"/>
              <a:t> Terrestrial road crossings</a:t>
            </a:r>
          </a:p>
          <a:p>
            <a:pPr lvl="0" algn="ctr" rtl="0">
              <a:spcBef>
                <a:spcPts val="0"/>
              </a:spcBef>
              <a:buClr>
                <a:schemeClr val="dk1"/>
              </a:buClr>
              <a:buSzPct val="78571"/>
              <a:buFont typeface="Arial"/>
              <a:buNone/>
            </a:pPr>
            <a:r>
              <a:rPr lang="en">
                <a:solidFill>
                  <a:schemeClr val="dk1"/>
                </a:solidFill>
              </a:rPr>
              <a:t>            High impact</a:t>
            </a:r>
          </a:p>
          <a:p>
            <a:pPr lvl="0" algn="ctr" rtl="0">
              <a:spcBef>
                <a:spcPts val="0"/>
              </a:spcBef>
              <a:buClr>
                <a:schemeClr val="dk1"/>
              </a:buClr>
              <a:buSzPct val="78571"/>
              <a:buFont typeface="Arial"/>
              <a:buNone/>
            </a:pPr>
            <a:r>
              <a:rPr lang="en">
                <a:solidFill>
                  <a:schemeClr val="dk1"/>
                </a:solidFill>
              </a:rPr>
              <a:t>      Medium impact</a:t>
            </a:r>
          </a:p>
          <a:p>
            <a:pPr lvl="0" algn="ctr" rtl="0">
              <a:spcBef>
                <a:spcPts val="0"/>
              </a:spcBef>
              <a:buClr>
                <a:schemeClr val="dk1"/>
              </a:buClr>
              <a:buSzPct val="78571"/>
              <a:buFont typeface="Arial"/>
              <a:buNone/>
            </a:pPr>
            <a:r>
              <a:rPr lang="en">
                <a:solidFill>
                  <a:schemeClr val="dk1"/>
                </a:solidFill>
              </a:rPr>
              <a:t>            Low impact</a:t>
            </a:r>
          </a:p>
          <a:p>
            <a:pPr lvl="0" algn="ctr" rtl="0">
              <a:spcBef>
                <a:spcPts val="0"/>
              </a:spcBef>
              <a:buClr>
                <a:schemeClr val="dk1"/>
              </a:buClr>
              <a:buSzPct val="78571"/>
              <a:buFont typeface="Arial"/>
              <a:buNone/>
            </a:pPr>
            <a:r>
              <a:rPr lang="en">
                <a:solidFill>
                  <a:schemeClr val="dk1"/>
                </a:solidFill>
              </a:rPr>
              <a:t>     Very low impact</a:t>
            </a:r>
          </a:p>
          <a:p>
            <a:pPr algn="r">
              <a:spcBef>
                <a:spcPts val="0"/>
              </a:spcBef>
              <a:buNone/>
            </a:pPr>
            <a:endParaRPr/>
          </a:p>
        </p:txBody>
      </p:sp>
      <p:sp>
        <p:nvSpPr>
          <p:cNvPr id="343" name="Shape 343"/>
          <p:cNvSpPr/>
          <p:nvPr/>
        </p:nvSpPr>
        <p:spPr>
          <a:xfrm>
            <a:off x="4132550" y="2885875"/>
            <a:ext cx="181200" cy="170400"/>
          </a:xfrm>
          <a:prstGeom prst="ellipse">
            <a:avLst/>
          </a:prstGeom>
          <a:solidFill>
            <a:srgbClr val="0000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4" name="Shape 344"/>
          <p:cNvSpPr/>
          <p:nvPr/>
        </p:nvSpPr>
        <p:spPr>
          <a:xfrm>
            <a:off x="4154000" y="3163250"/>
            <a:ext cx="138300" cy="127799"/>
          </a:xfrm>
          <a:prstGeom prst="ellipse">
            <a:avLst/>
          </a:prstGeom>
          <a:solidFill>
            <a:schemeClr val="accent5"/>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5" name="Shape 345"/>
          <p:cNvSpPr/>
          <p:nvPr/>
        </p:nvSpPr>
        <p:spPr>
          <a:xfrm>
            <a:off x="4154000" y="3398025"/>
            <a:ext cx="138300" cy="127799"/>
          </a:xfrm>
          <a:prstGeom prst="ellipse">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6" name="Shape 346"/>
          <p:cNvSpPr/>
          <p:nvPr/>
        </p:nvSpPr>
        <p:spPr>
          <a:xfrm flipH="1">
            <a:off x="4201700" y="3632800"/>
            <a:ext cx="26699" cy="74700"/>
          </a:xfrm>
          <a:prstGeom prst="ellipse">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7" name="Shape 347"/>
          <p:cNvSpPr/>
          <p:nvPr/>
        </p:nvSpPr>
        <p:spPr>
          <a:xfrm>
            <a:off x="4132550" y="4142475"/>
            <a:ext cx="181200" cy="170400"/>
          </a:xfrm>
          <a:prstGeom prst="rect">
            <a:avLst/>
          </a:prstGeom>
          <a:solidFill>
            <a:srgbClr val="85200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8" name="Shape 348"/>
          <p:cNvSpPr/>
          <p:nvPr/>
        </p:nvSpPr>
        <p:spPr>
          <a:xfrm>
            <a:off x="4154000" y="4387425"/>
            <a:ext cx="138300" cy="127799"/>
          </a:xfrm>
          <a:prstGeom prst="rect">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9" name="Shape 349"/>
          <p:cNvSpPr/>
          <p:nvPr/>
        </p:nvSpPr>
        <p:spPr>
          <a:xfrm>
            <a:off x="4172450" y="4589775"/>
            <a:ext cx="85200" cy="74700"/>
          </a:xfrm>
          <a:prstGeom prst="rect">
            <a:avLst/>
          </a:prstGeom>
          <a:solidFill>
            <a:srgbClr val="DD7E6B"/>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0" name="Shape 350"/>
          <p:cNvSpPr/>
          <p:nvPr/>
        </p:nvSpPr>
        <p:spPr>
          <a:xfrm>
            <a:off x="4209800" y="4802675"/>
            <a:ext cx="26699" cy="56699"/>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a:p>
          <a:p>
            <a:pPr rtl="0">
              <a:spcBef>
                <a:spcPts val="0"/>
              </a:spcBef>
              <a:buNone/>
            </a:pPr>
            <a:r>
              <a:rPr lang="en" sz="2000" b="1">
                <a:solidFill>
                  <a:srgbClr val="1155CC"/>
                </a:solidFill>
              </a:rPr>
              <a:t>Products:</a:t>
            </a:r>
          </a:p>
          <a:p>
            <a:pPr rtl="0">
              <a:spcBef>
                <a:spcPts val="0"/>
              </a:spcBef>
              <a:buNone/>
            </a:pPr>
            <a:r>
              <a:rPr lang="en" sz="2000" b="1">
                <a:solidFill>
                  <a:srgbClr val="000000"/>
                </a:solidFill>
              </a:rPr>
              <a:t>Field trainings</a:t>
            </a:r>
          </a:p>
          <a:p>
            <a:pPr lvl="0" rtl="0">
              <a:spcBef>
                <a:spcPts val="0"/>
              </a:spcBef>
              <a:buNone/>
            </a:pPr>
            <a:endParaRPr sz="2000" b="1">
              <a:solidFill>
                <a:srgbClr val="1155CC"/>
              </a:solidFill>
            </a:endParaRPr>
          </a:p>
          <a:p>
            <a:pPr lvl="0" rtl="0">
              <a:spcBef>
                <a:spcPts val="0"/>
              </a:spcBef>
              <a:buNone/>
            </a:pPr>
            <a:endParaRPr sz="2000">
              <a:solidFill>
                <a:srgbClr val="000000"/>
              </a:solidFill>
            </a:endParaRPr>
          </a:p>
        </p:txBody>
      </p:sp>
      <p:sp>
        <p:nvSpPr>
          <p:cNvPr id="356" name="Shape 356"/>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pic>
        <p:nvPicPr>
          <p:cNvPr id="357" name="Shape 357"/>
          <p:cNvPicPr preferRelativeResize="0"/>
          <p:nvPr/>
        </p:nvPicPr>
        <p:blipFill>
          <a:blip r:embed="rId3">
            <a:alphaModFix/>
          </a:blip>
          <a:stretch>
            <a:fillRect/>
          </a:stretch>
        </p:blipFill>
        <p:spPr>
          <a:xfrm>
            <a:off x="3648475" y="1491325"/>
            <a:ext cx="5053152" cy="3368050"/>
          </a:xfrm>
          <a:prstGeom prst="rect">
            <a:avLst/>
          </a:prstGeom>
          <a:noFill/>
          <a:ln w="9525" cap="flat" cmpd="sng">
            <a:solidFill>
              <a:srgbClr val="000000"/>
            </a:solidFill>
            <a:prstDash val="solid"/>
            <a:round/>
            <a:headEnd type="none" w="med" len="med"/>
            <a:tailEnd type="none" w="med" len="med"/>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845100" y="1265675"/>
            <a:ext cx="23115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Products:</a:t>
            </a:r>
          </a:p>
          <a:p>
            <a:pPr lvl="0" rtl="0">
              <a:spcBef>
                <a:spcPts val="0"/>
              </a:spcBef>
              <a:buNone/>
            </a:pPr>
            <a:r>
              <a:rPr lang="en" sz="2000" b="1">
                <a:solidFill>
                  <a:srgbClr val="000000"/>
                </a:solidFill>
              </a:rPr>
              <a:t>Collaboration</a:t>
            </a:r>
          </a:p>
          <a:p>
            <a:pPr lvl="0" rtl="0">
              <a:spcBef>
                <a:spcPts val="0"/>
              </a:spcBef>
              <a:buNone/>
            </a:pPr>
            <a:endParaRPr sz="2000" b="1">
              <a:solidFill>
                <a:srgbClr val="1155CC"/>
              </a:solidFill>
            </a:endParaRPr>
          </a:p>
          <a:p>
            <a:pPr lvl="0" rtl="0">
              <a:spcBef>
                <a:spcPts val="0"/>
              </a:spcBef>
              <a:buNone/>
            </a:pPr>
            <a:endParaRPr sz="2000">
              <a:solidFill>
                <a:srgbClr val="000000"/>
              </a:solidFill>
            </a:endParaRPr>
          </a:p>
        </p:txBody>
      </p:sp>
      <p:sp>
        <p:nvSpPr>
          <p:cNvPr id="363" name="Shape 363"/>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pic>
        <p:nvPicPr>
          <p:cNvPr id="364" name="Shape 364"/>
          <p:cNvPicPr preferRelativeResize="0"/>
          <p:nvPr/>
        </p:nvPicPr>
        <p:blipFill>
          <a:blip r:embed="rId3">
            <a:alphaModFix/>
          </a:blip>
          <a:stretch>
            <a:fillRect/>
          </a:stretch>
        </p:blipFill>
        <p:spPr>
          <a:xfrm>
            <a:off x="3391650" y="1470350"/>
            <a:ext cx="5270299" cy="3512776"/>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370" name="Shape 370"/>
          <p:cNvSpPr txBox="1"/>
          <p:nvPr/>
        </p:nvSpPr>
        <p:spPr>
          <a:xfrm>
            <a:off x="527175" y="1576225"/>
            <a:ext cx="3654000" cy="3164999"/>
          </a:xfrm>
          <a:prstGeom prst="rect">
            <a:avLst/>
          </a:prstGeom>
          <a:noFill/>
          <a:ln>
            <a:noFill/>
          </a:ln>
        </p:spPr>
        <p:txBody>
          <a:bodyPr lIns="91425" tIns="91425" rIns="91425" bIns="91425" anchor="t" anchorCtr="0">
            <a:noAutofit/>
          </a:bodyPr>
          <a:lstStyle/>
          <a:p>
            <a:pPr rtl="0">
              <a:spcBef>
                <a:spcPts val="0"/>
              </a:spcBef>
              <a:buNone/>
            </a:pPr>
            <a:r>
              <a:rPr lang="en" sz="2000" b="1">
                <a:solidFill>
                  <a:srgbClr val="1155CC"/>
                </a:solidFill>
              </a:rPr>
              <a:t>Applications:</a:t>
            </a:r>
          </a:p>
          <a:p>
            <a:pPr lvl="0" rtl="0">
              <a:spcBef>
                <a:spcPts val="0"/>
              </a:spcBef>
              <a:buNone/>
            </a:pPr>
            <a:endParaRPr sz="2000"/>
          </a:p>
          <a:p>
            <a:pPr marL="457200" lvl="0" indent="-355600" rtl="0">
              <a:spcBef>
                <a:spcPts val="0"/>
              </a:spcBef>
              <a:buSzPct val="100000"/>
              <a:buChar char="●"/>
            </a:pPr>
            <a:r>
              <a:rPr lang="en" sz="2000"/>
              <a:t>Direct future surveys </a:t>
            </a:r>
          </a:p>
          <a:p>
            <a:pPr lvl="0" rtl="0">
              <a:spcBef>
                <a:spcPts val="0"/>
              </a:spcBef>
              <a:buNone/>
            </a:pPr>
            <a:endParaRPr sz="2000"/>
          </a:p>
          <a:p>
            <a:pPr marL="457200" lvl="0" indent="-355600" rtl="0">
              <a:spcBef>
                <a:spcPts val="0"/>
              </a:spcBef>
              <a:buSzPct val="100000"/>
              <a:buChar char="●"/>
            </a:pPr>
            <a:r>
              <a:rPr lang="en" sz="2000"/>
              <a:t>Prioritize funding</a:t>
            </a:r>
          </a:p>
          <a:p>
            <a:pPr lvl="0" rtl="0">
              <a:spcBef>
                <a:spcPts val="0"/>
              </a:spcBef>
              <a:buNone/>
            </a:pPr>
            <a:endParaRPr sz="2000"/>
          </a:p>
          <a:p>
            <a:pPr marL="457200" lvl="0" indent="-355600" rtl="0">
              <a:spcBef>
                <a:spcPts val="0"/>
              </a:spcBef>
              <a:buSzPct val="100000"/>
              <a:buChar char="●"/>
            </a:pPr>
            <a:r>
              <a:rPr lang="en" sz="2000"/>
              <a:t>Prioritize mitigation strategies</a:t>
            </a:r>
          </a:p>
          <a:p>
            <a:pPr lvl="0" rtl="0">
              <a:spcBef>
                <a:spcPts val="0"/>
              </a:spcBef>
              <a:buNone/>
            </a:pPr>
            <a:endParaRPr sz="2000"/>
          </a:p>
          <a:p>
            <a:pPr marL="457200" lvl="0" indent="-355600" rtl="0">
              <a:spcBef>
                <a:spcPts val="0"/>
              </a:spcBef>
              <a:buSzPct val="100000"/>
              <a:buChar char="●"/>
            </a:pPr>
            <a:r>
              <a:rPr lang="en" sz="2000"/>
              <a:t>Improve connectivity</a:t>
            </a:r>
          </a:p>
        </p:txBody>
      </p:sp>
      <p:sp>
        <p:nvSpPr>
          <p:cNvPr id="371" name="Shape 371"/>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pic>
        <p:nvPicPr>
          <p:cNvPr id="372" name="Shape 372"/>
          <p:cNvPicPr preferRelativeResize="0"/>
          <p:nvPr/>
        </p:nvPicPr>
        <p:blipFill>
          <a:blip r:embed="rId3">
            <a:alphaModFix/>
          </a:blip>
          <a:stretch>
            <a:fillRect/>
          </a:stretch>
        </p:blipFill>
        <p:spPr>
          <a:xfrm>
            <a:off x="4266649" y="1842875"/>
            <a:ext cx="4222026" cy="2814076"/>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a:spcBef>
                <a:spcPts val="0"/>
              </a:spcBef>
              <a:buNone/>
            </a:pPr>
            <a:r>
              <a:rPr lang="en" sz="3000" b="0"/>
              <a:t>The North Atlantic LCC</a:t>
            </a:r>
          </a:p>
        </p:txBody>
      </p:sp>
      <p:pic>
        <p:nvPicPr>
          <p:cNvPr id="95" name="Shape 95"/>
          <p:cNvPicPr preferRelativeResize="0"/>
          <p:nvPr/>
        </p:nvPicPr>
        <p:blipFill rotWithShape="1">
          <a:blip r:embed="rId3">
            <a:alphaModFix/>
          </a:blip>
          <a:srcRect t="4859" b="20379"/>
          <a:stretch/>
        </p:blipFill>
        <p:spPr>
          <a:xfrm>
            <a:off x="4976550" y="1388400"/>
            <a:ext cx="3821525" cy="3692273"/>
          </a:xfrm>
          <a:prstGeom prst="rect">
            <a:avLst/>
          </a:prstGeom>
          <a:noFill/>
          <a:ln w="9525" cap="flat" cmpd="sng">
            <a:solidFill>
              <a:srgbClr val="000000"/>
            </a:solidFill>
            <a:prstDash val="solid"/>
            <a:round/>
            <a:headEnd type="none" w="med" len="med"/>
            <a:tailEnd type="none" w="med" len="med"/>
          </a:ln>
        </p:spPr>
      </p:pic>
      <p:sp>
        <p:nvSpPr>
          <p:cNvPr id="96" name="Shape 96"/>
          <p:cNvSpPr/>
          <p:nvPr/>
        </p:nvSpPr>
        <p:spPr>
          <a:xfrm>
            <a:off x="5832499" y="1464593"/>
            <a:ext cx="2739300" cy="3452275"/>
          </a:xfrm>
          <a:custGeom>
            <a:avLst/>
            <a:gdLst/>
            <a:ahLst/>
            <a:cxnLst/>
            <a:rect l="0" t="0" r="0" b="0"/>
            <a:pathLst>
              <a:path w="109572" h="138091" extrusionOk="0">
                <a:moveTo>
                  <a:pt x="10913" y="75666"/>
                </a:moveTo>
                <a:cubicBezTo>
                  <a:pt x="11497" y="76640"/>
                  <a:pt x="11433" y="80666"/>
                  <a:pt x="14421" y="81511"/>
                </a:cubicBezTo>
                <a:cubicBezTo>
                  <a:pt x="17408" y="82355"/>
                  <a:pt x="27019" y="77939"/>
                  <a:pt x="28838" y="80732"/>
                </a:cubicBezTo>
                <a:cubicBezTo>
                  <a:pt x="30656" y="83524"/>
                  <a:pt x="28448" y="94044"/>
                  <a:pt x="25331" y="98266"/>
                </a:cubicBezTo>
                <a:cubicBezTo>
                  <a:pt x="22213" y="102487"/>
                  <a:pt x="14356" y="100344"/>
                  <a:pt x="10135" y="106059"/>
                </a:cubicBezTo>
                <a:cubicBezTo>
                  <a:pt x="5913" y="111774"/>
                  <a:pt x="133" y="127295"/>
                  <a:pt x="3" y="132556"/>
                </a:cubicBezTo>
                <a:cubicBezTo>
                  <a:pt x="-127" y="137816"/>
                  <a:pt x="3964" y="138855"/>
                  <a:pt x="9355" y="137622"/>
                </a:cubicBezTo>
                <a:cubicBezTo>
                  <a:pt x="14745" y="136388"/>
                  <a:pt x="28123" y="131387"/>
                  <a:pt x="32345" y="125153"/>
                </a:cubicBezTo>
                <a:cubicBezTo>
                  <a:pt x="36566" y="118918"/>
                  <a:pt x="29812" y="107293"/>
                  <a:pt x="34683" y="100215"/>
                </a:cubicBezTo>
                <a:cubicBezTo>
                  <a:pt x="39553" y="93136"/>
                  <a:pt x="58517" y="87485"/>
                  <a:pt x="61570" y="82680"/>
                </a:cubicBezTo>
                <a:cubicBezTo>
                  <a:pt x="64622" y="77874"/>
                  <a:pt x="52152" y="76575"/>
                  <a:pt x="52997" y="71380"/>
                </a:cubicBezTo>
                <a:cubicBezTo>
                  <a:pt x="53841" y="66184"/>
                  <a:pt x="62024" y="53455"/>
                  <a:pt x="66635" y="51507"/>
                </a:cubicBezTo>
                <a:cubicBezTo>
                  <a:pt x="71246" y="49558"/>
                  <a:pt x="74038" y="64430"/>
                  <a:pt x="80663" y="59690"/>
                </a:cubicBezTo>
                <a:cubicBezTo>
                  <a:pt x="87287" y="54949"/>
                  <a:pt x="102288" y="31374"/>
                  <a:pt x="106380" y="23062"/>
                </a:cubicBezTo>
                <a:cubicBezTo>
                  <a:pt x="110471" y="14749"/>
                  <a:pt x="111185" y="13645"/>
                  <a:pt x="105211" y="9814"/>
                </a:cubicBezTo>
                <a:cubicBezTo>
                  <a:pt x="99236" y="5982"/>
                  <a:pt x="80338" y="-772"/>
                  <a:pt x="70532" y="72"/>
                </a:cubicBezTo>
                <a:cubicBezTo>
                  <a:pt x="60725" y="916"/>
                  <a:pt x="52932" y="7215"/>
                  <a:pt x="46373" y="14879"/>
                </a:cubicBezTo>
                <a:cubicBezTo>
                  <a:pt x="39813" y="22542"/>
                  <a:pt x="35202" y="39233"/>
                  <a:pt x="31176" y="46052"/>
                </a:cubicBezTo>
                <a:cubicBezTo>
                  <a:pt x="27149" y="52871"/>
                  <a:pt x="25656" y="51052"/>
                  <a:pt x="22214" y="55793"/>
                </a:cubicBezTo>
                <a:cubicBezTo>
                  <a:pt x="18772" y="60533"/>
                  <a:pt x="12017" y="70795"/>
                  <a:pt x="10524" y="74497"/>
                </a:cubicBezTo>
                <a:cubicBezTo>
                  <a:pt x="9030" y="78198"/>
                  <a:pt x="12797" y="77419"/>
                  <a:pt x="13252" y="78004"/>
                </a:cubicBezTo>
              </a:path>
            </a:pathLst>
          </a:custGeom>
          <a:noFill/>
          <a:ln w="38100" cap="flat" cmpd="sng">
            <a:solidFill>
              <a:srgbClr val="FFD966"/>
            </a:solidFill>
            <a:prstDash val="solid"/>
            <a:round/>
            <a:headEnd type="none" w="lg" len="lg"/>
            <a:tailEnd type="none" w="lg" len="lg"/>
          </a:ln>
        </p:spPr>
      </p:sp>
      <p:sp>
        <p:nvSpPr>
          <p:cNvPr id="97" name="Shape 97"/>
          <p:cNvSpPr txBox="1"/>
          <p:nvPr/>
        </p:nvSpPr>
        <p:spPr>
          <a:xfrm>
            <a:off x="565975" y="1608575"/>
            <a:ext cx="4518300" cy="3152399"/>
          </a:xfrm>
          <a:prstGeom prst="rect">
            <a:avLst/>
          </a:prstGeom>
          <a:noFill/>
          <a:ln>
            <a:noFill/>
          </a:ln>
        </p:spPr>
        <p:txBody>
          <a:bodyPr lIns="91425" tIns="91425" rIns="91425" bIns="91425" anchor="t" anchorCtr="0">
            <a:noAutofit/>
          </a:bodyPr>
          <a:lstStyle/>
          <a:p>
            <a:pPr lvl="0" rtl="0">
              <a:spcBef>
                <a:spcPts val="0"/>
              </a:spcBef>
              <a:buNone/>
            </a:pPr>
            <a:r>
              <a:rPr lang="en" sz="1600" b="1">
                <a:solidFill>
                  <a:schemeClr val="dk1"/>
                </a:solidFill>
              </a:rPr>
              <a:t>Based on partner goals and needs</a:t>
            </a:r>
          </a:p>
          <a:p>
            <a:pPr lvl="0" rtl="0">
              <a:spcBef>
                <a:spcPts val="0"/>
              </a:spcBef>
              <a:buNone/>
            </a:pPr>
            <a:endParaRPr sz="1600"/>
          </a:p>
          <a:p>
            <a:pPr marL="457200" lvl="0" indent="-330200" rtl="0">
              <a:spcBef>
                <a:spcPts val="0"/>
              </a:spcBef>
              <a:buSzPct val="100000"/>
              <a:buChar char="●"/>
            </a:pPr>
            <a:r>
              <a:rPr lang="en" sz="1600"/>
              <a:t>best available science, scaled to region</a:t>
            </a:r>
          </a:p>
          <a:p>
            <a:pPr lvl="0" rtl="0">
              <a:spcBef>
                <a:spcPts val="0"/>
              </a:spcBef>
              <a:buNone/>
            </a:pPr>
            <a:endParaRPr sz="1600"/>
          </a:p>
          <a:p>
            <a:pPr marL="457200" lvl="0" indent="-330200" rtl="0">
              <a:spcBef>
                <a:spcPts val="0"/>
              </a:spcBef>
              <a:buSzPct val="100000"/>
              <a:buChar char="●"/>
            </a:pPr>
            <a:r>
              <a:rPr lang="en" sz="1600"/>
              <a:t>coordination among partners working at different scales, with different strengths</a:t>
            </a:r>
          </a:p>
          <a:p>
            <a:pPr lvl="0" rtl="0">
              <a:spcBef>
                <a:spcPts val="0"/>
              </a:spcBef>
              <a:buNone/>
            </a:pPr>
            <a:endParaRPr sz="1600"/>
          </a:p>
          <a:p>
            <a:pPr marL="457200" lvl="0" indent="-330200" rtl="0">
              <a:spcBef>
                <a:spcPts val="0"/>
              </a:spcBef>
              <a:buSzPct val="100000"/>
              <a:buChar char="●"/>
            </a:pPr>
            <a:r>
              <a:rPr lang="en" sz="1600">
                <a:solidFill>
                  <a:schemeClr val="dk1"/>
                </a:solidFill>
              </a:rPr>
              <a:t>scientific and technical support</a:t>
            </a:r>
          </a:p>
          <a:p>
            <a:pPr lvl="0">
              <a:spcBef>
                <a:spcPts val="0"/>
              </a:spcBef>
              <a:buNone/>
            </a:pPr>
            <a:endParaRPr sz="1600"/>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311700" y="1265675"/>
            <a:ext cx="8299799"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endParaRPr sz="2000">
              <a:solidFill>
                <a:srgbClr val="000000"/>
              </a:solidFill>
            </a:endParaRPr>
          </a:p>
          <a:p>
            <a:pPr lvl="0" rtl="0">
              <a:spcBef>
                <a:spcPts val="0"/>
              </a:spcBef>
              <a:buNone/>
            </a:pPr>
            <a:endParaRPr sz="2000">
              <a:solidFill>
                <a:srgbClr val="000000"/>
              </a:solidFill>
            </a:endParaRPr>
          </a:p>
        </p:txBody>
      </p:sp>
      <p:sp>
        <p:nvSpPr>
          <p:cNvPr id="378" name="Shape 378"/>
          <p:cNvSpPr txBox="1"/>
          <p:nvPr/>
        </p:nvSpPr>
        <p:spPr>
          <a:xfrm>
            <a:off x="527175" y="1576225"/>
            <a:ext cx="7684799" cy="2768400"/>
          </a:xfrm>
          <a:prstGeom prst="rect">
            <a:avLst/>
          </a:prstGeom>
          <a:noFill/>
          <a:ln>
            <a:noFill/>
          </a:ln>
        </p:spPr>
        <p:txBody>
          <a:bodyPr lIns="91425" tIns="91425" rIns="91425" bIns="91425" anchor="t" anchorCtr="0">
            <a:noAutofit/>
          </a:bodyPr>
          <a:lstStyle/>
          <a:p>
            <a:pPr lvl="0" rtl="0">
              <a:spcBef>
                <a:spcPts val="0"/>
              </a:spcBef>
              <a:buNone/>
            </a:pPr>
            <a:r>
              <a:rPr lang="en" sz="2000" b="1">
                <a:solidFill>
                  <a:srgbClr val="1155CC"/>
                </a:solidFill>
              </a:rPr>
              <a:t>How partners are using it:</a:t>
            </a:r>
          </a:p>
          <a:p>
            <a:pPr lvl="0" rtl="0">
              <a:spcBef>
                <a:spcPts val="0"/>
              </a:spcBef>
              <a:buNone/>
            </a:pPr>
            <a:endParaRPr sz="2000" b="1">
              <a:solidFill>
                <a:srgbClr val="1155CC"/>
              </a:solidFill>
            </a:endParaRPr>
          </a:p>
          <a:p>
            <a:pPr lvl="0" rtl="0">
              <a:spcBef>
                <a:spcPts val="0"/>
              </a:spcBef>
              <a:buNone/>
            </a:pPr>
            <a:endParaRPr sz="2000"/>
          </a:p>
        </p:txBody>
      </p:sp>
      <p:sp>
        <p:nvSpPr>
          <p:cNvPr id="379" name="Shape 379"/>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North Atlantic Aquatic Connectivity Collaborative</a:t>
            </a:r>
          </a:p>
        </p:txBody>
      </p:sp>
      <p:sp>
        <p:nvSpPr>
          <p:cNvPr id="380" name="Shape 380"/>
          <p:cNvSpPr txBox="1">
            <a:spLocks noGrp="1"/>
          </p:cNvSpPr>
          <p:nvPr>
            <p:ph type="body" idx="2"/>
          </p:nvPr>
        </p:nvSpPr>
        <p:spPr>
          <a:xfrm>
            <a:off x="548700" y="2162275"/>
            <a:ext cx="3878399" cy="2225099"/>
          </a:xfrm>
          <a:prstGeom prst="rect">
            <a:avLst/>
          </a:prstGeom>
        </p:spPr>
        <p:txBody>
          <a:bodyPr lIns="91425" tIns="91425" rIns="91425" bIns="91425" anchor="t" anchorCtr="0">
            <a:noAutofit/>
          </a:bodyPr>
          <a:lstStyle/>
          <a:p>
            <a:pPr rtl="0">
              <a:spcBef>
                <a:spcPts val="0"/>
              </a:spcBef>
              <a:buNone/>
            </a:pPr>
            <a:r>
              <a:rPr lang="en" dirty="0">
                <a:solidFill>
                  <a:srgbClr val="000000"/>
                </a:solidFill>
              </a:rPr>
              <a:t>Betty Ketchum, Environmental Specialist, New York State Department of Transportation, InterACT </a:t>
            </a:r>
            <a:r>
              <a:rPr lang="en" dirty="0" smtClean="0">
                <a:solidFill>
                  <a:srgbClr val="000000"/>
                </a:solidFill>
              </a:rPr>
              <a:t>Program</a:t>
            </a:r>
          </a:p>
          <a:p>
            <a:pPr rtl="0">
              <a:spcBef>
                <a:spcPts val="0"/>
              </a:spcBef>
              <a:buNone/>
            </a:pPr>
            <a:endParaRPr lang="en" dirty="0">
              <a:solidFill>
                <a:srgbClr val="000000"/>
              </a:solidFill>
            </a:endParaRPr>
          </a:p>
          <a:p>
            <a:pPr marL="457200" lvl="0" indent="-228600" rtl="0">
              <a:spcBef>
                <a:spcPts val="0"/>
              </a:spcBef>
              <a:buClr>
                <a:srgbClr val="000000"/>
              </a:buClr>
              <a:buChar char="➔"/>
            </a:pPr>
            <a:r>
              <a:rPr lang="en" dirty="0">
                <a:solidFill>
                  <a:srgbClr val="000000"/>
                </a:solidFill>
              </a:rPr>
              <a:t>Prioritizing culvert replacements to maximize limited funding available</a:t>
            </a:r>
          </a:p>
          <a:p>
            <a:pPr lvl="0" rtl="0">
              <a:spcBef>
                <a:spcPts val="0"/>
              </a:spcBef>
              <a:buNone/>
            </a:pPr>
            <a:endParaRPr dirty="0">
              <a:solidFill>
                <a:srgbClr val="000000"/>
              </a:solidFill>
            </a:endParaRPr>
          </a:p>
        </p:txBody>
      </p:sp>
      <p:pic>
        <p:nvPicPr>
          <p:cNvPr id="381" name="Shape 381"/>
          <p:cNvPicPr preferRelativeResize="0"/>
          <p:nvPr/>
        </p:nvPicPr>
        <p:blipFill rotWithShape="1">
          <a:blip r:embed="rId3">
            <a:alphaModFix/>
          </a:blip>
          <a:srcRect l="55152" t="47382" r="31252" b="22167"/>
          <a:stretch/>
        </p:blipFill>
        <p:spPr>
          <a:xfrm>
            <a:off x="5496375" y="1477975"/>
            <a:ext cx="2303974" cy="3439776"/>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1071450" y="1490550"/>
            <a:ext cx="3410699" cy="2331000"/>
          </a:xfrm>
          <a:prstGeom prst="rect">
            <a:avLst/>
          </a:prstGeom>
        </p:spPr>
        <p:txBody>
          <a:bodyPr lIns="91425" tIns="91425" rIns="91425" bIns="91425" anchor="t" anchorCtr="0">
            <a:noAutofit/>
          </a:bodyPr>
          <a:lstStyle/>
          <a:p>
            <a:pPr lvl="0" algn="ctr" rtl="0">
              <a:spcBef>
                <a:spcPts val="0"/>
              </a:spcBef>
              <a:buNone/>
            </a:pPr>
            <a:r>
              <a:rPr lang="en" dirty="0">
                <a:solidFill>
                  <a:srgbClr val="000000"/>
                </a:solidFill>
              </a:rPr>
              <a:t>North Atlantic LCC Conservation Planning Atlas </a:t>
            </a:r>
          </a:p>
        </p:txBody>
      </p:sp>
      <p:sp>
        <p:nvSpPr>
          <p:cNvPr id="387" name="Shape 387"/>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Accessing the tools</a:t>
            </a:r>
          </a:p>
        </p:txBody>
      </p:sp>
      <p:sp>
        <p:nvSpPr>
          <p:cNvPr id="388" name="Shape 388"/>
          <p:cNvSpPr txBox="1">
            <a:spLocks noGrp="1"/>
          </p:cNvSpPr>
          <p:nvPr>
            <p:ph type="body" idx="2"/>
          </p:nvPr>
        </p:nvSpPr>
        <p:spPr>
          <a:xfrm>
            <a:off x="4989150" y="1506125"/>
            <a:ext cx="3410699" cy="2331000"/>
          </a:xfrm>
          <a:prstGeom prst="rect">
            <a:avLst/>
          </a:prstGeom>
        </p:spPr>
        <p:txBody>
          <a:bodyPr lIns="91425" tIns="91425" rIns="91425" bIns="91425" anchor="t" anchorCtr="0">
            <a:noAutofit/>
          </a:bodyPr>
          <a:lstStyle/>
          <a:p>
            <a:pPr lvl="0" algn="ctr" rtl="0">
              <a:spcBef>
                <a:spcPts val="0"/>
              </a:spcBef>
              <a:buNone/>
            </a:pPr>
            <a:r>
              <a:rPr lang="en" sz="1800" dirty="0">
                <a:solidFill>
                  <a:srgbClr val="000000"/>
                </a:solidFill>
              </a:rPr>
              <a:t>North Atlantic LCC       Products Page </a:t>
            </a:r>
          </a:p>
        </p:txBody>
      </p:sp>
      <p:pic>
        <p:nvPicPr>
          <p:cNvPr id="389" name="Shape 389"/>
          <p:cNvPicPr preferRelativeResize="0"/>
          <p:nvPr/>
        </p:nvPicPr>
        <p:blipFill>
          <a:blip r:embed="rId3">
            <a:alphaModFix/>
          </a:blip>
          <a:stretch>
            <a:fillRect/>
          </a:stretch>
        </p:blipFill>
        <p:spPr>
          <a:xfrm>
            <a:off x="1511075" y="2365749"/>
            <a:ext cx="2601650" cy="2694124"/>
          </a:xfrm>
          <a:prstGeom prst="rect">
            <a:avLst/>
          </a:prstGeom>
          <a:noFill/>
          <a:ln>
            <a:noFill/>
          </a:ln>
        </p:spPr>
      </p:pic>
      <p:pic>
        <p:nvPicPr>
          <p:cNvPr id="390" name="Shape 390"/>
          <p:cNvPicPr preferRelativeResize="0"/>
          <p:nvPr/>
        </p:nvPicPr>
        <p:blipFill>
          <a:blip r:embed="rId4">
            <a:alphaModFix/>
          </a:blip>
          <a:stretch>
            <a:fillRect/>
          </a:stretch>
        </p:blipFill>
        <p:spPr>
          <a:xfrm>
            <a:off x="5229475" y="2338225"/>
            <a:ext cx="2930050" cy="2596774"/>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69000" y="1511975"/>
            <a:ext cx="7920300" cy="3783899"/>
          </a:xfrm>
          <a:prstGeom prst="rect">
            <a:avLst/>
          </a:prstGeom>
        </p:spPr>
        <p:txBody>
          <a:bodyPr lIns="91425" tIns="91425" rIns="91425" bIns="91425" anchor="t" anchorCtr="0">
            <a:noAutofit/>
          </a:bodyPr>
          <a:lstStyle/>
          <a:p>
            <a:pPr rtl="0">
              <a:spcBef>
                <a:spcPts val="0"/>
              </a:spcBef>
              <a:buNone/>
            </a:pPr>
            <a:r>
              <a:rPr lang="en" sz="1400" b="1">
                <a:solidFill>
                  <a:srgbClr val="1155CC"/>
                </a:solidFill>
              </a:rPr>
              <a:t>Andrew Milliken, </a:t>
            </a:r>
            <a:r>
              <a:rPr lang="en" sz="1400" b="1">
                <a:solidFill>
                  <a:srgbClr val="000000"/>
                </a:solidFill>
              </a:rPr>
              <a:t>North Atlantic LCC </a:t>
            </a:r>
            <a:r>
              <a:rPr lang="en" sz="1400" b="1">
                <a:solidFill>
                  <a:schemeClr val="dk1"/>
                </a:solidFill>
              </a:rPr>
              <a:t>Coordinator </a:t>
            </a:r>
          </a:p>
          <a:p>
            <a:pPr indent="457200" rtl="0">
              <a:spcBef>
                <a:spcPts val="0"/>
              </a:spcBef>
              <a:buNone/>
            </a:pPr>
            <a:r>
              <a:rPr lang="en" sz="1400">
                <a:solidFill>
                  <a:srgbClr val="000000"/>
                </a:solidFill>
              </a:rPr>
              <a:t>andrew_milliken@fws.gov</a:t>
            </a:r>
          </a:p>
          <a:p>
            <a:pPr rtl="0">
              <a:spcBef>
                <a:spcPts val="0"/>
              </a:spcBef>
              <a:buNone/>
            </a:pPr>
            <a:r>
              <a:rPr lang="en" sz="1400" b="1">
                <a:solidFill>
                  <a:srgbClr val="1155CC"/>
                </a:solidFill>
              </a:rPr>
              <a:t>Scott Schwenk, </a:t>
            </a:r>
            <a:r>
              <a:rPr lang="en" sz="1400" b="1">
                <a:solidFill>
                  <a:schemeClr val="dk1"/>
                </a:solidFill>
              </a:rPr>
              <a:t>Science Coordinator </a:t>
            </a:r>
          </a:p>
          <a:p>
            <a:pPr indent="457200" rtl="0">
              <a:spcBef>
                <a:spcPts val="0"/>
              </a:spcBef>
              <a:buNone/>
            </a:pPr>
            <a:r>
              <a:rPr lang="en" sz="1400">
                <a:solidFill>
                  <a:schemeClr val="dk1"/>
                </a:solidFill>
              </a:rPr>
              <a:t>william_schwenk@fws.gov</a:t>
            </a:r>
          </a:p>
          <a:p>
            <a:pPr rtl="0">
              <a:spcBef>
                <a:spcPts val="0"/>
              </a:spcBef>
              <a:buNone/>
            </a:pPr>
            <a:r>
              <a:rPr lang="en" sz="1400" b="1">
                <a:solidFill>
                  <a:srgbClr val="1155CC"/>
                </a:solidFill>
              </a:rPr>
              <a:t>Megan Tyrell, </a:t>
            </a:r>
            <a:r>
              <a:rPr lang="en" sz="1400" b="1">
                <a:solidFill>
                  <a:schemeClr val="dk1"/>
                </a:solidFill>
              </a:rPr>
              <a:t>Coastal Resilience and Aquatic Connectivity Coordinator </a:t>
            </a:r>
          </a:p>
          <a:p>
            <a:pPr indent="457200" rtl="0">
              <a:spcBef>
                <a:spcPts val="0"/>
              </a:spcBef>
              <a:buNone/>
            </a:pPr>
            <a:r>
              <a:rPr lang="en" sz="1400">
                <a:solidFill>
                  <a:schemeClr val="dk1"/>
                </a:solidFill>
              </a:rPr>
              <a:t>megan_tyrell@fws.gov</a:t>
            </a:r>
          </a:p>
          <a:p>
            <a:pPr marL="0" indent="0" rtl="0">
              <a:spcBef>
                <a:spcPts val="0"/>
              </a:spcBef>
              <a:buNone/>
            </a:pPr>
            <a:r>
              <a:rPr lang="en" sz="1400" b="1">
                <a:solidFill>
                  <a:srgbClr val="1155CC"/>
                </a:solidFill>
              </a:rPr>
              <a:t>Renee Farnsworth</a:t>
            </a:r>
            <a:r>
              <a:rPr lang="en" sz="1400">
                <a:solidFill>
                  <a:schemeClr val="dk1"/>
                </a:solidFill>
              </a:rPr>
              <a:t>, </a:t>
            </a:r>
            <a:r>
              <a:rPr lang="en" sz="1400" b="1">
                <a:solidFill>
                  <a:schemeClr val="dk1"/>
                </a:solidFill>
              </a:rPr>
              <a:t>Spatial Data Manager</a:t>
            </a:r>
          </a:p>
          <a:p>
            <a:pPr marL="0" lvl="0" indent="0" rtl="0">
              <a:spcBef>
                <a:spcPts val="0"/>
              </a:spcBef>
              <a:buNone/>
            </a:pPr>
            <a:r>
              <a:rPr lang="en" sz="1400">
                <a:solidFill>
                  <a:schemeClr val="dk1"/>
                </a:solidFill>
              </a:rPr>
              <a:t>	renee_farnsworth@fws.gov</a:t>
            </a:r>
          </a:p>
        </p:txBody>
      </p:sp>
      <p:sp>
        <p:nvSpPr>
          <p:cNvPr id="396" name="Shape 396"/>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More information</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440400" y="1664375"/>
            <a:ext cx="7920300" cy="3075299"/>
          </a:xfrm>
          <a:prstGeom prst="rect">
            <a:avLst/>
          </a:prstGeom>
        </p:spPr>
        <p:txBody>
          <a:bodyPr lIns="91425" tIns="91425" rIns="91425" bIns="91425" anchor="t" anchorCtr="0">
            <a:noAutofit/>
          </a:bodyPr>
          <a:lstStyle/>
          <a:p>
            <a:pPr indent="457200" algn="ctr" rtl="0">
              <a:spcBef>
                <a:spcPts val="0"/>
              </a:spcBef>
              <a:buNone/>
            </a:pPr>
            <a:endParaRPr sz="3000" b="1">
              <a:solidFill>
                <a:srgbClr val="1155CC"/>
              </a:solidFill>
            </a:endParaRPr>
          </a:p>
          <a:p>
            <a:pPr lvl="0" indent="457200" algn="ctr" rtl="0">
              <a:spcBef>
                <a:spcPts val="0"/>
              </a:spcBef>
              <a:buNone/>
            </a:pPr>
            <a:r>
              <a:rPr lang="en" sz="3000" b="1">
                <a:solidFill>
                  <a:srgbClr val="1155CC"/>
                </a:solidFill>
              </a:rPr>
              <a:t>www.northatlanticlcc.org</a:t>
            </a:r>
          </a:p>
        </p:txBody>
      </p:sp>
      <p:sp>
        <p:nvSpPr>
          <p:cNvPr id="402" name="Shape 402"/>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More information</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The North Atlantic LCC </a:t>
            </a:r>
          </a:p>
        </p:txBody>
      </p:sp>
      <p:pic>
        <p:nvPicPr>
          <p:cNvPr id="103" name="Shape 103"/>
          <p:cNvPicPr preferRelativeResize="0"/>
          <p:nvPr/>
        </p:nvPicPr>
        <p:blipFill>
          <a:blip r:embed="rId3">
            <a:alphaModFix/>
          </a:blip>
          <a:stretch>
            <a:fillRect/>
          </a:stretch>
        </p:blipFill>
        <p:spPr>
          <a:xfrm>
            <a:off x="5464275" y="1531250"/>
            <a:ext cx="2454275" cy="3306803"/>
          </a:xfrm>
          <a:prstGeom prst="rect">
            <a:avLst/>
          </a:prstGeom>
          <a:noFill/>
          <a:ln w="9525" cap="flat" cmpd="sng">
            <a:solidFill>
              <a:srgbClr val="434343"/>
            </a:solidFill>
            <a:prstDash val="solid"/>
            <a:round/>
            <a:headEnd type="none" w="med" len="med"/>
            <a:tailEnd type="none" w="med" len="med"/>
          </a:ln>
        </p:spPr>
      </p:pic>
      <p:sp>
        <p:nvSpPr>
          <p:cNvPr id="104" name="Shape 104"/>
          <p:cNvSpPr txBox="1"/>
          <p:nvPr/>
        </p:nvSpPr>
        <p:spPr>
          <a:xfrm>
            <a:off x="665075" y="1997850"/>
            <a:ext cx="4399500" cy="2373599"/>
          </a:xfrm>
          <a:prstGeom prst="rect">
            <a:avLst/>
          </a:prstGeom>
          <a:noFill/>
          <a:ln>
            <a:noFill/>
          </a:ln>
        </p:spPr>
        <p:txBody>
          <a:bodyPr lIns="91425" tIns="91425" rIns="91425" bIns="91425" anchor="ctr" anchorCtr="0">
            <a:noAutofit/>
          </a:bodyPr>
          <a:lstStyle/>
          <a:p>
            <a:pPr lvl="0" rtl="0">
              <a:spcBef>
                <a:spcPts val="0"/>
              </a:spcBef>
              <a:buNone/>
            </a:pPr>
            <a:r>
              <a:rPr lang="en" sz="1600" b="1"/>
              <a:t>With tools designed to inform and support work on the ground</a:t>
            </a:r>
          </a:p>
          <a:p>
            <a:pPr lvl="0" rtl="0">
              <a:lnSpc>
                <a:spcPct val="115000"/>
              </a:lnSpc>
              <a:spcBef>
                <a:spcPts val="0"/>
              </a:spcBef>
              <a:buNone/>
            </a:pPr>
            <a:endParaRPr sz="1600">
              <a:solidFill>
                <a:schemeClr val="dk1"/>
              </a:solidFill>
            </a:endParaRPr>
          </a:p>
          <a:p>
            <a:pPr marL="457200" lvl="0" indent="-330200" rtl="0">
              <a:lnSpc>
                <a:spcPct val="115000"/>
              </a:lnSpc>
              <a:spcBef>
                <a:spcPts val="0"/>
              </a:spcBef>
              <a:buClr>
                <a:schemeClr val="dk1"/>
              </a:buClr>
              <a:buSzPct val="100000"/>
              <a:buChar char="●"/>
            </a:pPr>
            <a:r>
              <a:rPr lang="en" sz="1600">
                <a:solidFill>
                  <a:schemeClr val="dk1"/>
                </a:solidFill>
              </a:rPr>
              <a:t>foundational informations</a:t>
            </a:r>
          </a:p>
          <a:p>
            <a:pPr lvl="0" rtl="0">
              <a:lnSpc>
                <a:spcPct val="115000"/>
              </a:lnSpc>
              <a:spcBef>
                <a:spcPts val="0"/>
              </a:spcBef>
              <a:buNone/>
            </a:pPr>
            <a:endParaRPr sz="1600">
              <a:solidFill>
                <a:schemeClr val="dk1"/>
              </a:solidFill>
            </a:endParaRPr>
          </a:p>
          <a:p>
            <a:pPr marL="457200" lvl="0" indent="-330200" rtl="0">
              <a:lnSpc>
                <a:spcPct val="115000"/>
              </a:lnSpc>
              <a:spcBef>
                <a:spcPts val="0"/>
              </a:spcBef>
              <a:buClr>
                <a:schemeClr val="dk1"/>
              </a:buClr>
              <a:buSzPct val="100000"/>
              <a:buChar char="●"/>
            </a:pPr>
            <a:r>
              <a:rPr lang="en" sz="1600">
                <a:solidFill>
                  <a:schemeClr val="dk1"/>
                </a:solidFill>
              </a:rPr>
              <a:t>assessments </a:t>
            </a:r>
          </a:p>
          <a:p>
            <a:pPr lvl="0" rtl="0">
              <a:lnSpc>
                <a:spcPct val="115000"/>
              </a:lnSpc>
              <a:spcBef>
                <a:spcPts val="0"/>
              </a:spcBef>
              <a:buNone/>
            </a:pPr>
            <a:endParaRPr sz="1600">
              <a:solidFill>
                <a:schemeClr val="dk1"/>
              </a:solidFill>
            </a:endParaRPr>
          </a:p>
          <a:p>
            <a:pPr marL="457200" lvl="0" indent="-330200" rtl="0">
              <a:lnSpc>
                <a:spcPct val="115000"/>
              </a:lnSpc>
              <a:spcBef>
                <a:spcPts val="0"/>
              </a:spcBef>
              <a:buClr>
                <a:schemeClr val="dk1"/>
              </a:buClr>
              <a:buSzPct val="100000"/>
              <a:buChar char="●"/>
            </a:pPr>
            <a:r>
              <a:rPr lang="en" sz="1600">
                <a:solidFill>
                  <a:schemeClr val="dk1"/>
                </a:solidFill>
              </a:rPr>
              <a:t>decision support tools</a:t>
            </a:r>
          </a:p>
          <a:p>
            <a:pPr lvl="0" rtl="0">
              <a:lnSpc>
                <a:spcPct val="115000"/>
              </a:lnSpc>
              <a:spcBef>
                <a:spcPts val="0"/>
              </a:spcBef>
              <a:buNone/>
            </a:pPr>
            <a:endParaRPr sz="1600">
              <a:solidFill>
                <a:schemeClr val="dk1"/>
              </a:solidFill>
            </a:endParaRPr>
          </a:p>
          <a:p>
            <a:pPr lvl="0" rtl="0">
              <a:lnSpc>
                <a:spcPct val="115000"/>
              </a:lnSpc>
              <a:spcBef>
                <a:spcPts val="0"/>
              </a:spcBef>
              <a:buNone/>
            </a:pPr>
            <a:endParaRPr sz="1600">
              <a:solidFill>
                <a:schemeClr val="dk1"/>
              </a:solidFil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Relevance for work in the Hudson River Estuary</a:t>
            </a:r>
          </a:p>
        </p:txBody>
      </p:sp>
      <p:pic>
        <p:nvPicPr>
          <p:cNvPr id="110" name="Shape 110"/>
          <p:cNvPicPr preferRelativeResize="0"/>
          <p:nvPr/>
        </p:nvPicPr>
        <p:blipFill>
          <a:blip r:embed="rId3">
            <a:alphaModFix/>
          </a:blip>
          <a:stretch>
            <a:fillRect/>
          </a:stretch>
        </p:blipFill>
        <p:spPr>
          <a:xfrm>
            <a:off x="4438174" y="1785274"/>
            <a:ext cx="4181324" cy="2534151"/>
          </a:xfrm>
          <a:prstGeom prst="rect">
            <a:avLst/>
          </a:prstGeom>
          <a:noFill/>
          <a:ln w="9525" cap="flat" cmpd="sng">
            <a:solidFill>
              <a:srgbClr val="000000"/>
            </a:solidFill>
            <a:prstDash val="solid"/>
            <a:round/>
            <a:headEnd type="none" w="med" len="med"/>
            <a:tailEnd type="none" w="med" len="med"/>
          </a:ln>
        </p:spPr>
      </p:pic>
      <p:sp>
        <p:nvSpPr>
          <p:cNvPr id="111" name="Shape 111"/>
          <p:cNvSpPr txBox="1"/>
          <p:nvPr/>
        </p:nvSpPr>
        <p:spPr>
          <a:xfrm>
            <a:off x="553325" y="1514775"/>
            <a:ext cx="3581099" cy="3422399"/>
          </a:xfrm>
          <a:prstGeom prst="rect">
            <a:avLst/>
          </a:prstGeom>
          <a:noFill/>
          <a:ln>
            <a:noFill/>
          </a:ln>
        </p:spPr>
        <p:txBody>
          <a:bodyPr lIns="91425" tIns="91425" rIns="91425" bIns="91425" anchor="ctr" anchorCtr="0">
            <a:noAutofit/>
          </a:bodyPr>
          <a:lstStyle/>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Identifying high-quality habitat</a:t>
            </a: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Assessing a site’s ability to sustain ecological functions</a:t>
            </a: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Restoring aquatic connectivity, increasing resilience to floods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The tools:</a:t>
            </a:r>
          </a:p>
        </p:txBody>
      </p:sp>
      <p:sp>
        <p:nvSpPr>
          <p:cNvPr id="117" name="Shape 117"/>
          <p:cNvSpPr txBox="1"/>
          <p:nvPr/>
        </p:nvSpPr>
        <p:spPr>
          <a:xfrm>
            <a:off x="553325" y="1645950"/>
            <a:ext cx="8061000" cy="2581200"/>
          </a:xfrm>
          <a:prstGeom prst="rect">
            <a:avLst/>
          </a:prstGeom>
          <a:noFill/>
          <a:ln>
            <a:noFill/>
          </a:ln>
        </p:spPr>
        <p:txBody>
          <a:bodyPr lIns="91425" tIns="91425" rIns="91425" bIns="91425" anchor="ctr" anchorCtr="0">
            <a:noAutofit/>
          </a:bodyPr>
          <a:lstStyle/>
          <a:p>
            <a:pPr marL="457200" lvl="0" indent="-355600" rtl="0">
              <a:spcBef>
                <a:spcPts val="0"/>
              </a:spcBef>
              <a:buClr>
                <a:srgbClr val="222222"/>
              </a:buClr>
              <a:buSzPct val="100000"/>
              <a:buFont typeface="Calibri"/>
              <a:buAutoNum type="romanUcPeriod"/>
            </a:pPr>
            <a:r>
              <a:rPr lang="en" sz="2000" b="1">
                <a:solidFill>
                  <a:srgbClr val="222222"/>
                </a:solidFill>
                <a:latin typeface="Calibri"/>
                <a:ea typeface="Calibri"/>
                <a:cs typeface="Calibri"/>
                <a:sym typeface="Calibri"/>
              </a:rPr>
              <a:t>Identifying high-quality habitat</a:t>
            </a:r>
          </a:p>
          <a:p>
            <a:pPr rtl="0">
              <a:spcBef>
                <a:spcPts val="0"/>
              </a:spcBef>
              <a:buNone/>
            </a:pPr>
            <a:endParaRPr sz="2000" b="1">
              <a:solidFill>
                <a:srgbClr val="222222"/>
              </a:solidFill>
              <a:latin typeface="Calibri"/>
              <a:ea typeface="Calibri"/>
              <a:cs typeface="Calibri"/>
              <a:sym typeface="Calibri"/>
            </a:endParaRPr>
          </a:p>
          <a:p>
            <a:pPr lvl="0" rtl="0">
              <a:spcBef>
                <a:spcPts val="0"/>
              </a:spcBef>
              <a:buNone/>
            </a:pPr>
            <a:endParaRPr sz="2000" b="1">
              <a:solidFill>
                <a:srgbClr val="222222"/>
              </a:solidFill>
              <a:latin typeface="Calibri"/>
              <a:ea typeface="Calibri"/>
              <a:cs typeface="Calibri"/>
              <a:sym typeface="Calibri"/>
            </a:endParaRP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Assessing a site’s ability to sustain ecological functions</a:t>
            </a:r>
          </a:p>
          <a:p>
            <a:pPr lvl="0" rtl="0">
              <a:spcBef>
                <a:spcPts val="0"/>
              </a:spcBef>
              <a:buNone/>
            </a:pPr>
            <a:endParaRPr sz="2000">
              <a:solidFill>
                <a:srgbClr val="222222"/>
              </a:solidFill>
              <a:latin typeface="Calibri"/>
              <a:ea typeface="Calibri"/>
              <a:cs typeface="Calibri"/>
              <a:sym typeface="Calibri"/>
            </a:endParaRPr>
          </a:p>
          <a:p>
            <a:pPr marL="457200" lvl="0" indent="-355600" rtl="0">
              <a:spcBef>
                <a:spcPts val="0"/>
              </a:spcBef>
              <a:buClr>
                <a:srgbClr val="222222"/>
              </a:buClr>
              <a:buSzPct val="100000"/>
              <a:buFont typeface="Calibri"/>
              <a:buAutoNum type="romanUcPeriod"/>
            </a:pPr>
            <a:r>
              <a:rPr lang="en" sz="2000">
                <a:solidFill>
                  <a:srgbClr val="222222"/>
                </a:solidFill>
                <a:latin typeface="Calibri"/>
                <a:ea typeface="Calibri"/>
                <a:cs typeface="Calibri"/>
                <a:sym typeface="Calibri"/>
              </a:rPr>
              <a:t>Restoring aquatic connectivity, increasing resilience to floods</a:t>
            </a:r>
          </a:p>
        </p:txBody>
      </p:sp>
      <p:sp>
        <p:nvSpPr>
          <p:cNvPr id="118" name="Shape 118"/>
          <p:cNvSpPr txBox="1"/>
          <p:nvPr/>
        </p:nvSpPr>
        <p:spPr>
          <a:xfrm>
            <a:off x="2353175" y="2090575"/>
            <a:ext cx="5105700" cy="1395899"/>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2000" b="1">
                <a:solidFill>
                  <a:srgbClr val="1155CC"/>
                </a:solidFill>
              </a:rPr>
              <a:t>Habitat Models for Terrestrial Species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a:p>
          <a:p>
            <a:pPr lvl="0" rtl="0">
              <a:spcBef>
                <a:spcPts val="0"/>
              </a:spcBef>
              <a:buNone/>
            </a:pPr>
            <a:r>
              <a:rPr lang="en" sz="2000" b="1">
                <a:solidFill>
                  <a:srgbClr val="1155CC"/>
                </a:solidFill>
              </a:rPr>
              <a:t>Project lead:</a:t>
            </a:r>
          </a:p>
          <a:p>
            <a:pPr lvl="0" rtl="0">
              <a:spcBef>
                <a:spcPts val="0"/>
              </a:spcBef>
              <a:buNone/>
            </a:pPr>
            <a:r>
              <a:rPr lang="en" sz="2000">
                <a:solidFill>
                  <a:schemeClr val="dk1"/>
                </a:solidFill>
              </a:rPr>
              <a:t>University of Massachusetts Amherst, Designing Sustainable Landscapes Project</a:t>
            </a:r>
          </a:p>
        </p:txBody>
      </p:sp>
      <p:sp>
        <p:nvSpPr>
          <p:cNvPr id="124" name="Shape 124"/>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pic>
        <p:nvPicPr>
          <p:cNvPr id="125" name="Shape 125"/>
          <p:cNvPicPr preferRelativeResize="0"/>
          <p:nvPr/>
        </p:nvPicPr>
        <p:blipFill>
          <a:blip r:embed="rId3">
            <a:alphaModFix/>
          </a:blip>
          <a:stretch>
            <a:fillRect/>
          </a:stretch>
        </p:blipFill>
        <p:spPr>
          <a:xfrm>
            <a:off x="4844100" y="3376162"/>
            <a:ext cx="3810000" cy="136207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845100" y="1265675"/>
            <a:ext cx="7874100" cy="3593700"/>
          </a:xfrm>
          <a:prstGeom prst="rect">
            <a:avLst/>
          </a:prstGeom>
        </p:spPr>
        <p:txBody>
          <a:bodyPr lIns="91425" tIns="91425" rIns="91425" bIns="91425" anchor="t" anchorCtr="0">
            <a:noAutofit/>
          </a:bodyPr>
          <a:lstStyle/>
          <a:p>
            <a:pPr lvl="0" rtl="0">
              <a:spcBef>
                <a:spcPts val="0"/>
              </a:spcBef>
              <a:buNone/>
            </a:pPr>
            <a:endParaRPr sz="2000" b="1" dirty="0"/>
          </a:p>
          <a:p>
            <a:pPr lvl="0" rtl="0">
              <a:spcBef>
                <a:spcPts val="0"/>
              </a:spcBef>
              <a:buNone/>
            </a:pPr>
            <a:r>
              <a:rPr lang="en" sz="2000" b="1" dirty="0">
                <a:solidFill>
                  <a:srgbClr val="1155CC"/>
                </a:solidFill>
              </a:rPr>
              <a:t>Key </a:t>
            </a:r>
            <a:r>
              <a:rPr lang="en" sz="2000" b="1" dirty="0" smtClean="0">
                <a:solidFill>
                  <a:srgbClr val="1155CC"/>
                </a:solidFill>
              </a:rPr>
              <a:t>components:</a:t>
            </a:r>
          </a:p>
          <a:p>
            <a:pPr marL="342900" lvl="0" indent="-342900" rtl="0">
              <a:spcBef>
                <a:spcPts val="0"/>
              </a:spcBef>
              <a:buFont typeface="Arial" panose="020B0604020202020204" pitchFamily="34" charset="0"/>
              <a:buChar char="•"/>
            </a:pPr>
            <a:r>
              <a:rPr lang="en" sz="2000" u="sng" dirty="0" smtClean="0">
                <a:solidFill>
                  <a:srgbClr val="000000"/>
                </a:solidFill>
              </a:rPr>
              <a:t>Focus </a:t>
            </a:r>
            <a:r>
              <a:rPr lang="en" sz="2000" u="sng" dirty="0">
                <a:solidFill>
                  <a:srgbClr val="000000"/>
                </a:solidFill>
              </a:rPr>
              <a:t>on representative </a:t>
            </a:r>
            <a:r>
              <a:rPr lang="en" sz="2000" u="sng" dirty="0" smtClean="0">
                <a:solidFill>
                  <a:srgbClr val="000000"/>
                </a:solidFill>
              </a:rPr>
              <a:t>species</a:t>
            </a:r>
          </a:p>
          <a:p>
            <a:pPr marL="342900" lvl="0" indent="-342900" rtl="0">
              <a:spcBef>
                <a:spcPts val="0"/>
              </a:spcBef>
              <a:buFont typeface="Arial" panose="020B0604020202020204" pitchFamily="34" charset="0"/>
              <a:buChar char="•"/>
            </a:pPr>
            <a:r>
              <a:rPr lang="en" sz="2000" dirty="0" smtClean="0">
                <a:solidFill>
                  <a:srgbClr val="000000"/>
                </a:solidFill>
              </a:rPr>
              <a:t>Model </a:t>
            </a:r>
            <a:r>
              <a:rPr lang="en" sz="2000" dirty="0">
                <a:solidFill>
                  <a:srgbClr val="000000"/>
                </a:solidFill>
              </a:rPr>
              <a:t>relationship between species and </a:t>
            </a:r>
            <a:r>
              <a:rPr lang="en" sz="2000" dirty="0" smtClean="0">
                <a:solidFill>
                  <a:srgbClr val="000000"/>
                </a:solidFill>
              </a:rPr>
              <a:t>habitats</a:t>
            </a:r>
          </a:p>
          <a:p>
            <a:pPr marL="342900" lvl="0" indent="-342900" rtl="0">
              <a:spcBef>
                <a:spcPts val="0"/>
              </a:spcBef>
              <a:buFont typeface="Arial" panose="020B0604020202020204" pitchFamily="34" charset="0"/>
              <a:buChar char="•"/>
            </a:pPr>
            <a:r>
              <a:rPr lang="en" sz="2000" dirty="0" smtClean="0">
                <a:solidFill>
                  <a:schemeClr val="dk1"/>
                </a:solidFill>
              </a:rPr>
              <a:t>Use </a:t>
            </a:r>
            <a:r>
              <a:rPr lang="en" sz="2000" dirty="0">
                <a:solidFill>
                  <a:schemeClr val="dk1"/>
                </a:solidFill>
              </a:rPr>
              <a:t>predictions of land-use and climate-change to assess landscape’s capacity to support species over time</a:t>
            </a:r>
          </a:p>
        </p:txBody>
      </p:sp>
      <p:sp>
        <p:nvSpPr>
          <p:cNvPr id="131" name="Shape 131"/>
          <p:cNvSpPr txBox="1">
            <a:spLocks noGrp="1"/>
          </p:cNvSpPr>
          <p:nvPr>
            <p:ph type="title"/>
          </p:nvPr>
        </p:nvSpPr>
        <p:spPr>
          <a:xfrm>
            <a:off x="311700" y="115475"/>
            <a:ext cx="8520599" cy="1150199"/>
          </a:xfrm>
          <a:prstGeom prst="rect">
            <a:avLst/>
          </a:prstGeom>
        </p:spPr>
        <p:txBody>
          <a:bodyPr lIns="91425" tIns="91425" rIns="91425" bIns="91425" anchor="b" anchorCtr="0">
            <a:noAutofit/>
          </a:bodyPr>
          <a:lstStyle/>
          <a:p>
            <a:pPr lvl="0" rtl="0">
              <a:spcBef>
                <a:spcPts val="0"/>
              </a:spcBef>
              <a:buNone/>
            </a:pPr>
            <a:r>
              <a:rPr lang="en" sz="3000" b="0"/>
              <a:t>Habitat models for terrestrial species</a:t>
            </a:r>
          </a:p>
        </p:txBody>
      </p:sp>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1541</Words>
  <Application>Microsoft Office PowerPoint</Application>
  <PresentationFormat>On-screen Show (16:9)</PresentationFormat>
  <Paragraphs>286</Paragraphs>
  <Slides>43</Slides>
  <Notes>43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simple-light-2</vt:lpstr>
      <vt:lpstr>Tools to Inform Protection, Restoration, and Resilience  in the Hudson River Estuary</vt:lpstr>
      <vt:lpstr>Outline</vt:lpstr>
      <vt:lpstr>Landscape Conservation Cooperatives (LCCs)</vt:lpstr>
      <vt:lpstr>The North Atlantic LCC</vt:lpstr>
      <vt:lpstr>The North Atlantic LCC </vt:lpstr>
      <vt:lpstr>Relevance for work in the Hudson River Estuary</vt:lpstr>
      <vt:lpstr>The tools:</vt:lpstr>
      <vt:lpstr>Habitat models for terrestrial species</vt:lpstr>
      <vt:lpstr>Habitat models for terrestrial species</vt:lpstr>
      <vt:lpstr>Habitat models for terrestrial species</vt:lpstr>
      <vt:lpstr>Habitat models for terrestrial species</vt:lpstr>
      <vt:lpstr>PowerPoint Presentation</vt:lpstr>
      <vt:lpstr>PowerPoint Presentation</vt:lpstr>
      <vt:lpstr>Habitat models for terrestrial species</vt:lpstr>
      <vt:lpstr>Habitat models for terrestrial species</vt:lpstr>
      <vt:lpstr>Habitat models for terrestrial species</vt:lpstr>
      <vt:lpstr>Habitat models for terrestrial species</vt:lpstr>
      <vt:lpstr>Habitat models for terrestrial species</vt:lpstr>
      <vt:lpstr>Habitat models for terrestrial species</vt:lpstr>
      <vt:lpstr>Habitat models for terrestrial species</vt:lpstr>
      <vt:lpstr>Habitat models for terrestrial species</vt:lpstr>
      <vt:lpstr>The tools:</vt:lpstr>
      <vt:lpstr>Index of Ecological Integrity</vt:lpstr>
      <vt:lpstr>Index of Ecological Integrity</vt:lpstr>
      <vt:lpstr>Index of Ecological Integrity</vt:lpstr>
      <vt:lpstr>Index of Ecological Integrity</vt:lpstr>
      <vt:lpstr>Index of Ecological Integrity</vt:lpstr>
      <vt:lpstr>Index of Ecological Integrity</vt:lpstr>
      <vt:lpstr>Index of Ecological Integrity</vt:lpstr>
      <vt:lpstr>Index of Ecological Integrity</vt:lpstr>
      <vt:lpstr>Index of Ecological Integrity</vt:lpstr>
      <vt:lpstr>The tools:</vt:lpstr>
      <vt:lpstr>North Atlantic Aquatic Connectivity Collaborative</vt:lpstr>
      <vt:lpstr>North Atlantic Aquatic Connectivity Collaborative</vt:lpstr>
      <vt:lpstr>North Atlantic Aquatic Connectivity Collaborative</vt:lpstr>
      <vt:lpstr>North Atlantic Aquatic Connectivity Collaborative</vt:lpstr>
      <vt:lpstr>North Atlantic Aquatic Connectivity Collaborative</vt:lpstr>
      <vt:lpstr>North Atlantic Aquatic Connectivity Collaborative</vt:lpstr>
      <vt:lpstr>North Atlantic Aquatic Connectivity Collaborative</vt:lpstr>
      <vt:lpstr>North Atlantic Aquatic Connectivity Collaborative</vt:lpstr>
      <vt:lpstr>Accessing the tools</vt:lpstr>
      <vt:lpstr>More information</vt:lpstr>
      <vt:lpstr>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to Inform Protection, Restoration, and Resilience  in the Hudson River Estuary</dc:title>
  <dc:creator>Macdonald, Bridget Carey</dc:creator>
  <cp:lastModifiedBy>TNC_User</cp:lastModifiedBy>
  <cp:revision>3</cp:revision>
  <dcterms:modified xsi:type="dcterms:W3CDTF">2015-10-19T17:00:42Z</dcterms:modified>
</cp:coreProperties>
</file>